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571830b4f8a358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571830b4f8a358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571830b4f8a358c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571830b4f8a358c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571830b4f8a358c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571830b4f8a358c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1c365b68f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1c365b68f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1c365b68f9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1c365b68f9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1d29b08ce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1d29b08ce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571830b4f8a358c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571830b4f8a358c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1d29b08ce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1d29b08ce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1d29b08ce8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1d29b08ce8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571830b4f8a358c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571830b4f8a358c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1c365b68f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31c365b68f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1d300875b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1d300875b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1d29b08ce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1d29b08ce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1d29b08ce8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1d29b08ce8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1d29b08ce8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31d29b08ce8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1d4114983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31d4114983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571830b4f8a358c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571830b4f8a358c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1d4114983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1d4114983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d6a1ef17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d6a1ef17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1c365b68f9_3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1c365b68f9_3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31c365b68f9_3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31c365b68f9_3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1c365b68f9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1c365b68f9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1d300875b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31d300875b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31c365b68f9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31c365b68f9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1c365b68f9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31c365b68f9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1c365b68f9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1c365b68f9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1c365b68f9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1c365b68f9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1c365b68f9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1c365b68f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1d41149830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1d41149830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1d092e5e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1d092e5e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2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6.gif"/><Relationship Id="rId4" Type="http://schemas.openxmlformats.org/officeDocument/2006/relationships/image" Target="../media/image2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9.png"/><Relationship Id="rId5"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5.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2.png"/><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2.png"/><Relationship Id="rId4" Type="http://schemas.openxmlformats.org/officeDocument/2006/relationships/image" Target="../media/image19.png"/><Relationship Id="rId5" Type="http://schemas.openxmlformats.org/officeDocument/2006/relationships/image" Target="../media/image17.png"/><Relationship Id="rId6"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www.youtube.com/watch?v=2Ss_knLWzi8" TargetMode="External"/><Relationship Id="rId4" Type="http://schemas.openxmlformats.org/officeDocument/2006/relationships/image" Target="../media/image16.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8.gif"/><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 name="Shape 53"/>
        <p:cNvGrpSpPr/>
        <p:nvPr/>
      </p:nvGrpSpPr>
      <p:grpSpPr>
        <a:xfrm>
          <a:off x="0" y="0"/>
          <a:ext cx="0" cy="0"/>
          <a:chOff x="0" y="0"/>
          <a:chExt cx="0" cy="0"/>
        </a:xfrm>
      </p:grpSpPr>
      <p:pic>
        <p:nvPicPr>
          <p:cNvPr descr="a man wearing a black t-shirt and blue jeans is smiling (Provided by Tenor)" id="54" name="Google Shape;54;p13"/>
          <p:cNvPicPr preferRelativeResize="0"/>
          <p:nvPr/>
        </p:nvPicPr>
        <p:blipFill>
          <a:blip r:embed="rId3">
            <a:alphaModFix/>
          </a:blip>
          <a:stretch>
            <a:fillRect/>
          </a:stretch>
        </p:blipFill>
        <p:spPr>
          <a:xfrm>
            <a:off x="-1163875" y="1813525"/>
            <a:ext cx="4684550" cy="3329975"/>
          </a:xfrm>
          <a:prstGeom prst="rect">
            <a:avLst/>
          </a:prstGeom>
          <a:noFill/>
          <a:ln>
            <a:noFill/>
          </a:ln>
        </p:spPr>
      </p:pic>
      <p:sp>
        <p:nvSpPr>
          <p:cNvPr id="55" name="Google Shape;55;p13"/>
          <p:cNvSpPr txBox="1"/>
          <p:nvPr>
            <p:ph type="ctrTitle"/>
          </p:nvPr>
        </p:nvSpPr>
        <p:spPr>
          <a:xfrm>
            <a:off x="4318475" y="321300"/>
            <a:ext cx="4389300" cy="312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900">
                <a:solidFill>
                  <a:srgbClr val="122A62"/>
                </a:solidFill>
              </a:rPr>
              <a:t>Specialty Classification</a:t>
            </a:r>
            <a:r>
              <a:rPr b="1" lang="en" sz="4900">
                <a:solidFill>
                  <a:srgbClr val="006699"/>
                </a:solidFill>
              </a:rPr>
              <a:t> </a:t>
            </a:r>
            <a:endParaRPr b="1" sz="4900">
              <a:solidFill>
                <a:srgbClr val="006699"/>
              </a:solidFill>
            </a:endParaRPr>
          </a:p>
          <a:p>
            <a:pPr indent="0" lvl="0" marL="0" rtl="0" algn="l">
              <a:spcBef>
                <a:spcPts val="0"/>
              </a:spcBef>
              <a:spcAft>
                <a:spcPts val="0"/>
              </a:spcAft>
              <a:buNone/>
            </a:pPr>
            <a:r>
              <a:rPr lang="en" sz="5100">
                <a:solidFill>
                  <a:srgbClr val="214DA0"/>
                </a:solidFill>
              </a:rPr>
              <a:t>from </a:t>
            </a:r>
            <a:r>
              <a:rPr b="1" lang="en" sz="5100">
                <a:solidFill>
                  <a:srgbClr val="214DA0"/>
                </a:solidFill>
              </a:rPr>
              <a:t>Medical Transcription</a:t>
            </a:r>
            <a:endParaRPr sz="9200">
              <a:solidFill>
                <a:srgbClr val="214DA0"/>
              </a:solidFill>
            </a:endParaRPr>
          </a:p>
        </p:txBody>
      </p:sp>
      <p:pic>
        <p:nvPicPr>
          <p:cNvPr id="56" name="Google Shape;56;p13"/>
          <p:cNvPicPr preferRelativeResize="0"/>
          <p:nvPr/>
        </p:nvPicPr>
        <p:blipFill>
          <a:blip r:embed="rId4">
            <a:alphaModFix/>
          </a:blip>
          <a:stretch>
            <a:fillRect/>
          </a:stretch>
        </p:blipFill>
        <p:spPr>
          <a:xfrm rot="1341810">
            <a:off x="-626753" y="-923178"/>
            <a:ext cx="1074730" cy="5155781"/>
          </a:xfrm>
          <a:prstGeom prst="rect">
            <a:avLst/>
          </a:prstGeom>
          <a:noFill/>
          <a:ln>
            <a:noFill/>
          </a:ln>
        </p:spPr>
      </p:pic>
      <p:pic>
        <p:nvPicPr>
          <p:cNvPr id="57" name="Google Shape;57;p13"/>
          <p:cNvPicPr preferRelativeResize="0"/>
          <p:nvPr/>
        </p:nvPicPr>
        <p:blipFill>
          <a:blip r:embed="rId4">
            <a:alphaModFix/>
          </a:blip>
          <a:stretch>
            <a:fillRect/>
          </a:stretch>
        </p:blipFill>
        <p:spPr>
          <a:xfrm rot="1341810">
            <a:off x="1568622" y="-2594603"/>
            <a:ext cx="1074730" cy="5155781"/>
          </a:xfrm>
          <a:prstGeom prst="rect">
            <a:avLst/>
          </a:prstGeom>
          <a:noFill/>
          <a:ln>
            <a:noFill/>
          </a:ln>
        </p:spPr>
      </p:pic>
      <p:pic>
        <p:nvPicPr>
          <p:cNvPr id="58" name="Google Shape;58;p13"/>
          <p:cNvPicPr preferRelativeResize="0"/>
          <p:nvPr/>
        </p:nvPicPr>
        <p:blipFill>
          <a:blip r:embed="rId4">
            <a:alphaModFix/>
          </a:blip>
          <a:stretch>
            <a:fillRect/>
          </a:stretch>
        </p:blipFill>
        <p:spPr>
          <a:xfrm rot="1341810">
            <a:off x="8226497" y="2048472"/>
            <a:ext cx="1074730" cy="5155781"/>
          </a:xfrm>
          <a:prstGeom prst="rect">
            <a:avLst/>
          </a:prstGeom>
          <a:noFill/>
          <a:ln>
            <a:noFill/>
          </a:ln>
        </p:spPr>
      </p:pic>
      <p:pic>
        <p:nvPicPr>
          <p:cNvPr id="59" name="Google Shape;59;p13"/>
          <p:cNvPicPr preferRelativeResize="0"/>
          <p:nvPr/>
        </p:nvPicPr>
        <p:blipFill>
          <a:blip r:embed="rId4">
            <a:alphaModFix/>
          </a:blip>
          <a:stretch>
            <a:fillRect/>
          </a:stretch>
        </p:blipFill>
        <p:spPr>
          <a:xfrm rot="1341810">
            <a:off x="5927322" y="3642972"/>
            <a:ext cx="1074730" cy="515578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845100" y="445025"/>
            <a:ext cx="7930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2900">
                <a:solidFill>
                  <a:srgbClr val="00FFFF"/>
                </a:solidFill>
              </a:rPr>
              <a:t>TF IDF</a:t>
            </a:r>
            <a:r>
              <a:rPr lang="en" sz="2900">
                <a:solidFill>
                  <a:srgbClr val="00FFFF"/>
                </a:solidFill>
              </a:rPr>
              <a:t> -</a:t>
            </a:r>
            <a:r>
              <a:rPr lang="en" sz="2566">
                <a:solidFill>
                  <a:schemeClr val="lt1"/>
                </a:solidFill>
              </a:rPr>
              <a:t> (Term Frequency Inverse Document Frequency) </a:t>
            </a:r>
            <a:endParaRPr sz="2566">
              <a:solidFill>
                <a:schemeClr val="lt1"/>
              </a:solidFill>
            </a:endParaRPr>
          </a:p>
        </p:txBody>
      </p:sp>
      <p:sp>
        <p:nvSpPr>
          <p:cNvPr id="117" name="Google Shape;117;p22"/>
          <p:cNvSpPr txBox="1"/>
          <p:nvPr>
            <p:ph idx="1" type="body"/>
          </p:nvPr>
        </p:nvSpPr>
        <p:spPr>
          <a:xfrm>
            <a:off x="807000" y="1285825"/>
            <a:ext cx="7593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7F7F7"/>
              </a:buClr>
              <a:buSzPts val="1800"/>
              <a:buChar char="●"/>
            </a:pPr>
            <a:r>
              <a:rPr lang="en">
                <a:solidFill>
                  <a:schemeClr val="lt1"/>
                </a:solidFill>
              </a:rPr>
              <a:t>TF-IDF is a common technique for vectorizing text into numerical features for machine learning models. </a:t>
            </a:r>
            <a:endParaRPr>
              <a:solidFill>
                <a:schemeClr val="lt1"/>
              </a:solidFill>
            </a:endParaRPr>
          </a:p>
          <a:p>
            <a:pPr indent="-342900" lvl="0" marL="457200" rtl="0" algn="l">
              <a:spcBef>
                <a:spcPts val="1000"/>
              </a:spcBef>
              <a:spcAft>
                <a:spcPts val="0"/>
              </a:spcAft>
              <a:buClr>
                <a:schemeClr val="lt1"/>
              </a:buClr>
              <a:buSzPts val="1800"/>
              <a:buChar char="●"/>
            </a:pPr>
            <a:r>
              <a:rPr lang="en">
                <a:solidFill>
                  <a:schemeClr val="lt1"/>
                </a:solidFill>
              </a:rPr>
              <a:t>It measures </a:t>
            </a:r>
            <a:r>
              <a:rPr b="1" lang="en">
                <a:solidFill>
                  <a:srgbClr val="36E9FD"/>
                </a:solidFill>
              </a:rPr>
              <a:t>how important </a:t>
            </a:r>
            <a:r>
              <a:rPr lang="en">
                <a:solidFill>
                  <a:schemeClr val="lt1"/>
                </a:solidFill>
              </a:rPr>
              <a:t>a word is </a:t>
            </a:r>
            <a:r>
              <a:rPr b="1" lang="en">
                <a:solidFill>
                  <a:srgbClr val="36E9FD"/>
                </a:solidFill>
              </a:rPr>
              <a:t>in a document compared to a corpus</a:t>
            </a:r>
            <a:r>
              <a:rPr lang="en">
                <a:solidFill>
                  <a:schemeClr val="lt1"/>
                </a:solidFill>
              </a:rPr>
              <a:t>.</a:t>
            </a:r>
            <a:endParaRPr>
              <a:solidFill>
                <a:schemeClr val="lt1"/>
              </a:solidFill>
            </a:endParaRPr>
          </a:p>
          <a:p>
            <a:pPr indent="-342900" lvl="0" marL="457200" rtl="0" algn="l">
              <a:spcBef>
                <a:spcPts val="1000"/>
              </a:spcBef>
              <a:spcAft>
                <a:spcPts val="1000"/>
              </a:spcAft>
              <a:buClr>
                <a:schemeClr val="lt1"/>
              </a:buClr>
              <a:buSzPts val="1800"/>
              <a:buChar char="●"/>
            </a:pPr>
            <a:r>
              <a:rPr lang="en">
                <a:solidFill>
                  <a:schemeClr val="lt1"/>
                </a:solidFill>
              </a:rPr>
              <a:t>A word</a:t>
            </a:r>
            <a:r>
              <a:rPr b="1" lang="en">
                <a:solidFill>
                  <a:srgbClr val="36E9FD"/>
                </a:solidFill>
              </a:rPr>
              <a:t> gets a higher score if it appears many times in one document</a:t>
            </a:r>
            <a:r>
              <a:rPr lang="en">
                <a:solidFill>
                  <a:schemeClr val="lt1"/>
                </a:solidFill>
              </a:rPr>
              <a:t> but is </a:t>
            </a:r>
            <a:r>
              <a:rPr b="1" lang="en">
                <a:solidFill>
                  <a:srgbClr val="36E9FD"/>
                </a:solidFill>
              </a:rPr>
              <a:t>rare across the whole dataset</a:t>
            </a:r>
            <a:r>
              <a:rPr lang="en">
                <a:solidFill>
                  <a:schemeClr val="lt1"/>
                </a:solidFill>
              </a:rPr>
              <a:t>.</a:t>
            </a:r>
            <a:endParaRPr>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8451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36E9FD"/>
                </a:solidFill>
              </a:rPr>
              <a:t>Word2vec</a:t>
            </a:r>
            <a:endParaRPr b="1">
              <a:solidFill>
                <a:srgbClr val="36E9FD"/>
              </a:solidFill>
            </a:endParaRPr>
          </a:p>
        </p:txBody>
      </p:sp>
      <p:sp>
        <p:nvSpPr>
          <p:cNvPr id="123" name="Google Shape;123;p23"/>
          <p:cNvSpPr txBox="1"/>
          <p:nvPr>
            <p:ph idx="1" type="body"/>
          </p:nvPr>
        </p:nvSpPr>
        <p:spPr>
          <a:xfrm>
            <a:off x="655950" y="974975"/>
            <a:ext cx="7832100" cy="39642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Clr>
                <a:schemeClr val="lt1"/>
              </a:buClr>
              <a:buSzPts val="1800"/>
              <a:buChar char="●"/>
            </a:pPr>
            <a:r>
              <a:rPr lang="en">
                <a:solidFill>
                  <a:schemeClr val="lt1"/>
                </a:solidFill>
              </a:rPr>
              <a:t>word2vec creates word embeddings  - which are numerical representations of words.</a:t>
            </a:r>
            <a:endParaRPr>
              <a:solidFill>
                <a:schemeClr val="lt1"/>
              </a:solidFill>
            </a:endParaRPr>
          </a:p>
          <a:p>
            <a:pPr indent="0" lvl="0" marL="0" rtl="0" algn="just">
              <a:spcBef>
                <a:spcPts val="1200"/>
              </a:spcBef>
              <a:spcAft>
                <a:spcPts val="0"/>
              </a:spcAft>
              <a:buNone/>
            </a:pPr>
            <a:r>
              <a:rPr lang="en">
                <a:solidFill>
                  <a:schemeClr val="lt1"/>
                </a:solidFill>
              </a:rPr>
              <a:t>We are using </a:t>
            </a:r>
            <a:r>
              <a:rPr b="1" lang="en">
                <a:solidFill>
                  <a:schemeClr val="lt1"/>
                </a:solidFill>
              </a:rPr>
              <a:t>skip-gram</a:t>
            </a:r>
            <a:r>
              <a:rPr lang="en">
                <a:solidFill>
                  <a:schemeClr val="lt1"/>
                </a:solidFill>
              </a:rPr>
              <a:t> because:</a:t>
            </a:r>
            <a:endParaRPr>
              <a:solidFill>
                <a:schemeClr val="lt1"/>
              </a:solidFill>
            </a:endParaRPr>
          </a:p>
          <a:p>
            <a:pPr indent="-342900" lvl="0" marL="457200" rtl="0" algn="just">
              <a:spcBef>
                <a:spcPts val="1200"/>
              </a:spcBef>
              <a:spcAft>
                <a:spcPts val="0"/>
              </a:spcAft>
              <a:buClr>
                <a:schemeClr val="lt1"/>
              </a:buClr>
              <a:buSzPts val="1800"/>
              <a:buChar char="●"/>
            </a:pPr>
            <a:r>
              <a:rPr b="1" lang="en" sz="1800">
                <a:solidFill>
                  <a:schemeClr val="lt1"/>
                </a:solidFill>
              </a:rPr>
              <a:t>Skip-gram</a:t>
            </a:r>
            <a:r>
              <a:rPr lang="en" sz="1800">
                <a:solidFill>
                  <a:schemeClr val="lt1"/>
                </a:solidFill>
              </a:rPr>
              <a:t> </a:t>
            </a:r>
            <a:r>
              <a:rPr b="1" lang="en" sz="1800">
                <a:solidFill>
                  <a:schemeClr val="lt1"/>
                </a:solidFill>
              </a:rPr>
              <a:t>predicts context words</a:t>
            </a:r>
            <a:r>
              <a:rPr lang="en" sz="1800">
                <a:solidFill>
                  <a:schemeClr val="lt1"/>
                </a:solidFill>
              </a:rPr>
              <a:t> given a </a:t>
            </a:r>
            <a:r>
              <a:rPr b="1" lang="en" sz="1800">
                <a:solidFill>
                  <a:schemeClr val="lt1"/>
                </a:solidFill>
              </a:rPr>
              <a:t>target word</a:t>
            </a:r>
            <a:r>
              <a:rPr lang="en" sz="1800">
                <a:solidFill>
                  <a:schemeClr val="lt1"/>
                </a:solidFill>
              </a:rPr>
              <a:t>.</a:t>
            </a:r>
            <a:endParaRPr>
              <a:solidFill>
                <a:schemeClr val="lt1"/>
              </a:solidFill>
            </a:endParaRPr>
          </a:p>
          <a:p>
            <a:pPr indent="-342900" lvl="0" marL="457200" rtl="0" algn="just">
              <a:spcBef>
                <a:spcPts val="0"/>
              </a:spcBef>
              <a:spcAft>
                <a:spcPts val="0"/>
              </a:spcAft>
              <a:buClr>
                <a:schemeClr val="lt1"/>
              </a:buClr>
              <a:buSzPts val="1800"/>
              <a:buChar char="●"/>
            </a:pPr>
            <a:r>
              <a:rPr b="1" lang="en">
                <a:solidFill>
                  <a:schemeClr val="lt1"/>
                </a:solidFill>
              </a:rPr>
              <a:t>It</a:t>
            </a:r>
            <a:r>
              <a:rPr lang="en">
                <a:solidFill>
                  <a:schemeClr val="lt1"/>
                </a:solidFill>
              </a:rPr>
              <a:t> is better suited for capturing meaningful embeddings of </a:t>
            </a:r>
            <a:r>
              <a:rPr b="1" lang="en">
                <a:solidFill>
                  <a:schemeClr val="lt1"/>
                </a:solidFill>
              </a:rPr>
              <a:t>rare words</a:t>
            </a:r>
            <a:r>
              <a:rPr lang="en">
                <a:solidFill>
                  <a:schemeClr val="lt1"/>
                </a:solidFill>
              </a:rPr>
              <a:t>.</a:t>
            </a:r>
            <a:endParaRPr>
              <a:solidFill>
                <a:schemeClr val="lt1"/>
              </a:solidFill>
            </a:endParaRPr>
          </a:p>
          <a:p>
            <a:pPr indent="-342900" lvl="0" marL="457200" rtl="0" algn="just">
              <a:spcBef>
                <a:spcPts val="0"/>
              </a:spcBef>
              <a:spcAft>
                <a:spcPts val="0"/>
              </a:spcAft>
              <a:buClr>
                <a:schemeClr val="lt1"/>
              </a:buClr>
              <a:buSzPts val="1800"/>
              <a:buChar char="●"/>
            </a:pPr>
            <a:r>
              <a:rPr lang="en" sz="1800">
                <a:solidFill>
                  <a:schemeClr val="lt1"/>
                </a:solidFill>
              </a:rPr>
              <a:t>Medical transcription involves </a:t>
            </a:r>
            <a:r>
              <a:rPr b="1" lang="en" sz="1800">
                <a:solidFill>
                  <a:schemeClr val="lt1"/>
                </a:solidFill>
              </a:rPr>
              <a:t>technical terms</a:t>
            </a:r>
            <a:r>
              <a:rPr lang="en" sz="1800">
                <a:solidFill>
                  <a:schemeClr val="lt1"/>
                </a:solidFill>
              </a:rPr>
              <a:t>, many of which are rare (e.g., "hemangioblastoma," "pneumothorax")</a:t>
            </a:r>
            <a:br>
              <a:rPr lang="en" sz="1800">
                <a:solidFill>
                  <a:schemeClr val="lt1"/>
                </a:solidFill>
              </a:rPr>
            </a:br>
            <a:endParaRPr sz="1800">
              <a:solidFill>
                <a:schemeClr val="lt1"/>
              </a:solidFill>
            </a:endParaRPr>
          </a:p>
          <a:p>
            <a:pPr indent="-342900" lvl="0" marL="457200" rtl="0" algn="just">
              <a:spcBef>
                <a:spcPts val="0"/>
              </a:spcBef>
              <a:spcAft>
                <a:spcPts val="0"/>
              </a:spcAft>
              <a:buClr>
                <a:schemeClr val="lt1"/>
              </a:buClr>
              <a:buSzPts val="1800"/>
              <a:buChar char="●"/>
            </a:pPr>
            <a:r>
              <a:rPr b="1" lang="en">
                <a:solidFill>
                  <a:schemeClr val="lt1"/>
                </a:solidFill>
              </a:rPr>
              <a:t>Skip-Gram</a:t>
            </a:r>
            <a:r>
              <a:rPr lang="en">
                <a:solidFill>
                  <a:schemeClr val="lt1"/>
                </a:solidFill>
              </a:rPr>
              <a:t> is a method that’s really good at learning about these rare words because it looks at the words that appear around them (their context) to figure out their meaning.</a:t>
            </a:r>
            <a:endParaRPr>
              <a:solidFill>
                <a:schemeClr val="lt1"/>
              </a:solidFill>
            </a:endParaRPr>
          </a:p>
          <a:p>
            <a:pPr indent="0" lvl="0" marL="457200" rtl="0" algn="just">
              <a:spcBef>
                <a:spcPts val="1200"/>
              </a:spcBef>
              <a:spcAft>
                <a:spcPts val="0"/>
              </a:spcAft>
              <a:buNone/>
            </a:pPr>
            <a:r>
              <a:t/>
            </a:r>
            <a:endParaRPr sz="1800">
              <a:solidFill>
                <a:schemeClr val="lt1"/>
              </a:solidFill>
            </a:endParaRPr>
          </a:p>
          <a:p>
            <a:pPr indent="0" lvl="0" marL="457200" rtl="0" algn="just">
              <a:spcBef>
                <a:spcPts val="1200"/>
              </a:spcBef>
              <a:spcAft>
                <a:spcPts val="1200"/>
              </a:spcAft>
              <a:buNone/>
            </a:pPr>
            <a:r>
              <a:t/>
            </a:r>
            <a:endParaRPr>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768900" y="363154"/>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36E9FD"/>
                </a:solidFill>
              </a:rPr>
              <a:t>ClinicalBERT</a:t>
            </a:r>
            <a:endParaRPr b="1">
              <a:solidFill>
                <a:srgbClr val="36E9FD"/>
              </a:solidFill>
            </a:endParaRPr>
          </a:p>
        </p:txBody>
      </p:sp>
      <p:sp>
        <p:nvSpPr>
          <p:cNvPr id="129" name="Google Shape;129;p24"/>
          <p:cNvSpPr txBox="1"/>
          <p:nvPr>
            <p:ph idx="1" type="body"/>
          </p:nvPr>
        </p:nvSpPr>
        <p:spPr>
          <a:xfrm>
            <a:off x="565350" y="1162000"/>
            <a:ext cx="8013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7F7F7"/>
              </a:buClr>
              <a:buSzPts val="1800"/>
              <a:buChar char="●"/>
            </a:pPr>
            <a:r>
              <a:rPr lang="en">
                <a:solidFill>
                  <a:srgbClr val="F7F7F7"/>
                </a:solidFill>
              </a:rPr>
              <a:t>ClinicalBERT, is a BERT model specifically designed for clinical text processing. The </a:t>
            </a:r>
            <a:r>
              <a:rPr b="1" lang="en">
                <a:solidFill>
                  <a:srgbClr val="36E9FD"/>
                </a:solidFill>
              </a:rPr>
              <a:t>model is pre-trained on a large corpus of clinical notes</a:t>
            </a:r>
            <a:r>
              <a:rPr lang="en">
                <a:solidFill>
                  <a:srgbClr val="F7F7F7"/>
                </a:solidFill>
              </a:rPr>
              <a:t> from the MIMIC-III dataset</a:t>
            </a:r>
            <a:br>
              <a:rPr lang="en">
                <a:solidFill>
                  <a:srgbClr val="F7F7F7"/>
                </a:solidFill>
              </a:rPr>
            </a:br>
            <a:endParaRPr>
              <a:solidFill>
                <a:srgbClr val="F7F7F7"/>
              </a:solidFill>
            </a:endParaRPr>
          </a:p>
          <a:p>
            <a:pPr indent="-342900" lvl="0" marL="457200" rtl="0" algn="l">
              <a:spcBef>
                <a:spcPts val="0"/>
              </a:spcBef>
              <a:spcAft>
                <a:spcPts val="0"/>
              </a:spcAft>
              <a:buClr>
                <a:srgbClr val="F7F7F7"/>
              </a:buClr>
              <a:buSzPts val="1800"/>
              <a:buChar char="●"/>
            </a:pPr>
            <a:r>
              <a:rPr lang="en">
                <a:solidFill>
                  <a:srgbClr val="F7F7F7"/>
                </a:solidFill>
              </a:rPr>
              <a:t>It provides a more contextual way to vectorize medical transcription data by leveraging its </a:t>
            </a:r>
            <a:r>
              <a:rPr b="1" lang="en">
                <a:solidFill>
                  <a:srgbClr val="36E9FD"/>
                </a:solidFill>
              </a:rPr>
              <a:t>domain-specific knowledge</a:t>
            </a:r>
            <a:r>
              <a:rPr lang="en">
                <a:solidFill>
                  <a:srgbClr val="F7F7F7"/>
                </a:solidFill>
              </a:rPr>
              <a:t> and better handling of medical language nuances.</a:t>
            </a:r>
            <a:endParaRPr>
              <a:solidFill>
                <a:srgbClr val="F7F7F7"/>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5"/>
          <p:cNvSpPr txBox="1"/>
          <p:nvPr>
            <p:ph type="title"/>
          </p:nvPr>
        </p:nvSpPr>
        <p:spPr>
          <a:xfrm>
            <a:off x="311700" y="19990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4960">
                <a:solidFill>
                  <a:srgbClr val="36E9FD"/>
                </a:solidFill>
              </a:rPr>
              <a:t>Models and Metrics</a:t>
            </a:r>
            <a:endParaRPr sz="3520">
              <a:solidFill>
                <a:srgbClr val="36E9FD"/>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1096000" y="445025"/>
            <a:ext cx="6962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solidFill>
                  <a:srgbClr val="36E9FD"/>
                </a:solidFill>
              </a:rPr>
              <a:t>Proposed Methods</a:t>
            </a:r>
            <a:endParaRPr sz="4600"/>
          </a:p>
        </p:txBody>
      </p:sp>
      <p:sp>
        <p:nvSpPr>
          <p:cNvPr id="140" name="Google Shape;140;p26"/>
          <p:cNvSpPr txBox="1"/>
          <p:nvPr>
            <p:ph idx="1" type="body"/>
          </p:nvPr>
        </p:nvSpPr>
        <p:spPr>
          <a:xfrm>
            <a:off x="1115950" y="1152475"/>
            <a:ext cx="7250700" cy="34164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Clr>
                <a:schemeClr val="lt1"/>
              </a:buClr>
              <a:buSzPts val="1800"/>
              <a:buAutoNum type="arabicPeriod"/>
            </a:pPr>
            <a:r>
              <a:rPr b="1" lang="en">
                <a:solidFill>
                  <a:schemeClr val="lt1"/>
                </a:solidFill>
              </a:rPr>
              <a:t>Logistic Regression</a:t>
            </a:r>
            <a:endParaRPr b="1">
              <a:solidFill>
                <a:schemeClr val="lt1"/>
              </a:solidFill>
            </a:endParaRPr>
          </a:p>
          <a:p>
            <a:pPr indent="-342900" lvl="0" marL="457200" rtl="0" algn="l">
              <a:lnSpc>
                <a:spcPct val="100000"/>
              </a:lnSpc>
              <a:spcBef>
                <a:spcPts val="0"/>
              </a:spcBef>
              <a:spcAft>
                <a:spcPts val="0"/>
              </a:spcAft>
              <a:buClr>
                <a:schemeClr val="lt1"/>
              </a:buClr>
              <a:buSzPts val="1800"/>
              <a:buAutoNum type="arabicPeriod"/>
            </a:pPr>
            <a:r>
              <a:rPr b="1" lang="en">
                <a:solidFill>
                  <a:schemeClr val="lt1"/>
                </a:solidFill>
              </a:rPr>
              <a:t>Support Vector Machine</a:t>
            </a:r>
            <a:endParaRPr b="1">
              <a:solidFill>
                <a:schemeClr val="lt1"/>
              </a:solidFill>
            </a:endParaRPr>
          </a:p>
          <a:p>
            <a:pPr indent="-342900" lvl="0" marL="457200" rtl="0" algn="l">
              <a:lnSpc>
                <a:spcPct val="100000"/>
              </a:lnSpc>
              <a:spcBef>
                <a:spcPts val="0"/>
              </a:spcBef>
              <a:spcAft>
                <a:spcPts val="0"/>
              </a:spcAft>
              <a:buClr>
                <a:schemeClr val="lt1"/>
              </a:buClr>
              <a:buSzPts val="1800"/>
              <a:buAutoNum type="arabicPeriod"/>
            </a:pPr>
            <a:r>
              <a:rPr b="1" lang="en">
                <a:solidFill>
                  <a:schemeClr val="lt1"/>
                </a:solidFill>
              </a:rPr>
              <a:t>Random Forest</a:t>
            </a:r>
            <a:endParaRPr b="1">
              <a:solidFill>
                <a:schemeClr val="lt1"/>
              </a:solidFill>
            </a:endParaRPr>
          </a:p>
          <a:p>
            <a:pPr indent="-342900" lvl="0" marL="457200" rtl="0" algn="l">
              <a:lnSpc>
                <a:spcPct val="100000"/>
              </a:lnSpc>
              <a:spcBef>
                <a:spcPts val="0"/>
              </a:spcBef>
              <a:spcAft>
                <a:spcPts val="0"/>
              </a:spcAft>
              <a:buClr>
                <a:schemeClr val="lt1"/>
              </a:buClr>
              <a:buSzPts val="1800"/>
              <a:buAutoNum type="arabicPeriod"/>
            </a:pPr>
            <a:r>
              <a:rPr b="1" lang="en">
                <a:solidFill>
                  <a:schemeClr val="lt1"/>
                </a:solidFill>
              </a:rPr>
              <a:t>RoBERTa</a:t>
            </a:r>
            <a:endParaRPr b="1">
              <a:solidFill>
                <a:schemeClr val="lt1"/>
              </a:solidFill>
            </a:endParaRPr>
          </a:p>
          <a:p>
            <a:pPr indent="-342900" lvl="0" marL="457200" rtl="0" algn="l">
              <a:lnSpc>
                <a:spcPct val="100000"/>
              </a:lnSpc>
              <a:spcBef>
                <a:spcPts val="0"/>
              </a:spcBef>
              <a:spcAft>
                <a:spcPts val="0"/>
              </a:spcAft>
              <a:buClr>
                <a:schemeClr val="lt1"/>
              </a:buClr>
              <a:buSzPts val="1800"/>
              <a:buAutoNum type="arabicPeriod"/>
            </a:pPr>
            <a:r>
              <a:rPr b="1" lang="en">
                <a:solidFill>
                  <a:schemeClr val="lt1"/>
                </a:solidFill>
              </a:rPr>
              <a:t>LSTM</a:t>
            </a:r>
            <a:endParaRPr b="1">
              <a:solidFill>
                <a:schemeClr val="lt1"/>
              </a:solidFill>
            </a:endParaRPr>
          </a:p>
          <a:p>
            <a:pPr indent="0" lvl="0" marL="0" rtl="0" algn="l">
              <a:lnSpc>
                <a:spcPct val="100000"/>
              </a:lnSpc>
              <a:spcBef>
                <a:spcPts val="0"/>
              </a:spcBef>
              <a:spcAft>
                <a:spcPts val="0"/>
              </a:spcAft>
              <a:buNone/>
            </a:pPr>
            <a:r>
              <a:t/>
            </a:r>
            <a:endParaRPr b="1">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7"/>
          <p:cNvSpPr txBox="1"/>
          <p:nvPr/>
        </p:nvSpPr>
        <p:spPr>
          <a:xfrm>
            <a:off x="251025" y="1844725"/>
            <a:ext cx="8684700" cy="156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4960">
                <a:solidFill>
                  <a:srgbClr val="36E9FD"/>
                </a:solidFill>
              </a:rPr>
              <a:t>Logistic Regression</a:t>
            </a:r>
            <a:endParaRPr sz="4960">
              <a:solidFill>
                <a:srgbClr val="36E9FD"/>
              </a:solidFill>
            </a:endParaRPr>
          </a:p>
          <a:p>
            <a:pPr indent="0" lvl="0" marL="0" rtl="0" algn="ctr">
              <a:spcBef>
                <a:spcPts val="0"/>
              </a:spcBef>
              <a:spcAft>
                <a:spcPts val="0"/>
              </a:spcAft>
              <a:buNone/>
            </a:pPr>
            <a:r>
              <a:rPr lang="en" sz="2000">
                <a:solidFill>
                  <a:srgbClr val="36E9FD"/>
                </a:solidFill>
              </a:rPr>
              <a:t>Logistic regression is a statistical method used for binary classification that models the probability of an outcome using a sigmoid function.</a:t>
            </a:r>
            <a:endParaRPr sz="2000">
              <a:solidFill>
                <a:srgbClr val="36E9FD"/>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8"/>
          <p:cNvSpPr txBox="1"/>
          <p:nvPr>
            <p:ph type="title"/>
          </p:nvPr>
        </p:nvSpPr>
        <p:spPr>
          <a:xfrm>
            <a:off x="82800" y="163800"/>
            <a:ext cx="4422600" cy="780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36E9FD"/>
                </a:solidFill>
              </a:rPr>
              <a:t>Logistic </a:t>
            </a:r>
            <a:r>
              <a:rPr b="1" lang="en">
                <a:solidFill>
                  <a:srgbClr val="36E9FD"/>
                </a:solidFill>
              </a:rPr>
              <a:t>regression : TF IDF </a:t>
            </a:r>
            <a:endParaRPr b="1">
              <a:solidFill>
                <a:srgbClr val="36E9FD"/>
              </a:solidFill>
            </a:endParaRPr>
          </a:p>
        </p:txBody>
      </p:sp>
      <p:sp>
        <p:nvSpPr>
          <p:cNvPr id="151" name="Google Shape;151;p28"/>
          <p:cNvSpPr txBox="1"/>
          <p:nvPr>
            <p:ph idx="1" type="body"/>
          </p:nvPr>
        </p:nvSpPr>
        <p:spPr>
          <a:xfrm>
            <a:off x="82800" y="833763"/>
            <a:ext cx="4199700" cy="4014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Char char="●"/>
            </a:pPr>
            <a:r>
              <a:rPr lang="en" sz="1400">
                <a:solidFill>
                  <a:schemeClr val="lt1"/>
                </a:solidFill>
              </a:rPr>
              <a:t>Trained model with hyperparameters: </a:t>
            </a:r>
            <a:r>
              <a:rPr lang="en" sz="1050">
                <a:solidFill>
                  <a:schemeClr val="lt1"/>
                </a:solidFill>
                <a:latin typeface="Courier New"/>
                <a:ea typeface="Courier New"/>
                <a:cs typeface="Courier New"/>
                <a:sym typeface="Courier New"/>
              </a:rPr>
              <a:t>max_iter=1000, solver='liblinear' </a:t>
            </a:r>
            <a:br>
              <a:rPr lang="en" sz="1050">
                <a:solidFill>
                  <a:schemeClr val="lt1"/>
                </a:solidFill>
                <a:latin typeface="Courier New"/>
                <a:ea typeface="Courier New"/>
                <a:cs typeface="Courier New"/>
                <a:sym typeface="Courier New"/>
              </a:rPr>
            </a:b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The diagonal cells repre</a:t>
            </a:r>
            <a:r>
              <a:rPr lang="en" sz="1400">
                <a:solidFill>
                  <a:schemeClr val="lt1"/>
                </a:solidFill>
              </a:rPr>
              <a:t>sent the correctly classi</a:t>
            </a:r>
            <a:r>
              <a:rPr lang="en" sz="1400">
                <a:solidFill>
                  <a:schemeClr val="lt1"/>
                </a:solidFill>
              </a:rPr>
              <a:t>fied instances for each category. </a:t>
            </a:r>
            <a:br>
              <a:rPr lang="en" sz="1400">
                <a:solidFill>
                  <a:schemeClr val="lt1"/>
                </a:solidFill>
              </a:rPr>
            </a:br>
            <a:endParaRPr sz="1400">
              <a:solidFill>
                <a:schemeClr val="lt1"/>
              </a:solidFill>
            </a:endParaRPr>
          </a:p>
          <a:p>
            <a:pPr indent="-317500" lvl="0" marL="457200" rtl="0" algn="l">
              <a:spcBef>
                <a:spcPts val="0"/>
              </a:spcBef>
              <a:spcAft>
                <a:spcPts val="0"/>
              </a:spcAft>
              <a:buClr>
                <a:schemeClr val="lt1"/>
              </a:buClr>
              <a:buSzPts val="1400"/>
              <a:buChar char="●"/>
            </a:pPr>
            <a:r>
              <a:rPr b="1" lang="en" sz="1400">
                <a:solidFill>
                  <a:schemeClr val="lt1"/>
                </a:solidFill>
              </a:rPr>
              <a:t>The model is better at identifying : Surgery (195)</a:t>
            </a:r>
            <a:r>
              <a:rPr lang="en" sz="1400">
                <a:solidFill>
                  <a:schemeClr val="lt1"/>
                </a:solidFill>
              </a:rPr>
              <a:t> and </a:t>
            </a:r>
            <a:r>
              <a:rPr b="1" lang="en" sz="1400">
                <a:solidFill>
                  <a:schemeClr val="lt1"/>
                </a:solidFill>
              </a:rPr>
              <a:t>General Medicine (128)</a:t>
            </a:r>
            <a:br>
              <a:rPr lang="en" sz="1400">
                <a:solidFill>
                  <a:schemeClr val="lt1"/>
                </a:solidFill>
              </a:rPr>
            </a:br>
            <a:endParaRPr sz="1400">
              <a:solidFill>
                <a:schemeClr val="lt1"/>
              </a:solidFill>
            </a:endParaRPr>
          </a:p>
          <a:p>
            <a:pPr indent="-317500" lvl="0" marL="457200" rtl="0" algn="l">
              <a:spcBef>
                <a:spcPts val="0"/>
              </a:spcBef>
              <a:spcAft>
                <a:spcPts val="0"/>
              </a:spcAft>
              <a:buClr>
                <a:schemeClr val="lt1"/>
              </a:buClr>
              <a:buSzPts val="1400"/>
              <a:buChar char="●"/>
            </a:pPr>
            <a:r>
              <a:rPr b="1" lang="en" sz="1400">
                <a:solidFill>
                  <a:schemeClr val="lt1"/>
                </a:solidFill>
              </a:rPr>
              <a:t>Cardiovascular/Pulmonary</a:t>
            </a:r>
            <a:r>
              <a:rPr lang="en" sz="1400">
                <a:solidFill>
                  <a:schemeClr val="lt1"/>
                </a:solidFill>
              </a:rPr>
              <a:t> has significant misclassifications into "Surgery" (29 cases) and "General Medicine" (22 cases) </a:t>
            </a:r>
            <a:br>
              <a:rPr lang="en" sz="1400">
                <a:solidFill>
                  <a:schemeClr val="lt1"/>
                </a:solidFill>
              </a:rPr>
            </a:br>
            <a:endParaRPr sz="1400">
              <a:solidFill>
                <a:schemeClr val="lt1"/>
              </a:solidFill>
            </a:endParaRPr>
          </a:p>
          <a:p>
            <a:pPr indent="-317500" lvl="0" marL="457200" rtl="0" algn="l">
              <a:spcBef>
                <a:spcPts val="0"/>
              </a:spcBef>
              <a:spcAft>
                <a:spcPts val="0"/>
              </a:spcAft>
              <a:buClr>
                <a:schemeClr val="lt1"/>
              </a:buClr>
              <a:buSzPts val="1400"/>
              <a:buChar char="●"/>
            </a:pPr>
            <a:r>
              <a:rPr b="1" lang="en" sz="1400">
                <a:solidFill>
                  <a:schemeClr val="lt1"/>
                </a:solidFill>
              </a:rPr>
              <a:t>Orthopedic</a:t>
            </a:r>
            <a:r>
              <a:rPr lang="en" sz="1400">
                <a:solidFill>
                  <a:schemeClr val="lt1"/>
                </a:solidFill>
              </a:rPr>
              <a:t> is often misclassified as "Surgery" (24 cases)</a:t>
            </a:r>
            <a:endParaRPr sz="2100">
              <a:solidFill>
                <a:schemeClr val="lt1"/>
              </a:solidFill>
            </a:endParaRPr>
          </a:p>
        </p:txBody>
      </p:sp>
      <p:pic>
        <p:nvPicPr>
          <p:cNvPr id="152" name="Google Shape;152;p28"/>
          <p:cNvPicPr preferRelativeResize="0"/>
          <p:nvPr/>
        </p:nvPicPr>
        <p:blipFill>
          <a:blip r:embed="rId3">
            <a:alphaModFix/>
          </a:blip>
          <a:stretch>
            <a:fillRect/>
          </a:stretch>
        </p:blipFill>
        <p:spPr>
          <a:xfrm>
            <a:off x="4443325" y="670984"/>
            <a:ext cx="4638601" cy="434046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9"/>
          <p:cNvSpPr txBox="1"/>
          <p:nvPr>
            <p:ph type="title"/>
          </p:nvPr>
        </p:nvSpPr>
        <p:spPr>
          <a:xfrm>
            <a:off x="311700" y="148450"/>
            <a:ext cx="4661100" cy="869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36E9FD"/>
                </a:solidFill>
              </a:rPr>
              <a:t>Logistic</a:t>
            </a:r>
            <a:r>
              <a:rPr b="1" lang="en">
                <a:solidFill>
                  <a:srgbClr val="36E9FD"/>
                </a:solidFill>
              </a:rPr>
              <a:t> Regression Comparison</a:t>
            </a:r>
            <a:endParaRPr b="1">
              <a:solidFill>
                <a:srgbClr val="36E9FD"/>
              </a:solidFill>
            </a:endParaRPr>
          </a:p>
        </p:txBody>
      </p:sp>
      <p:sp>
        <p:nvSpPr>
          <p:cNvPr id="158" name="Google Shape;158;p29"/>
          <p:cNvSpPr txBox="1"/>
          <p:nvPr>
            <p:ph idx="1" type="body"/>
          </p:nvPr>
        </p:nvSpPr>
        <p:spPr>
          <a:xfrm>
            <a:off x="144575" y="1152475"/>
            <a:ext cx="4828200" cy="38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Accuracy - </a:t>
            </a:r>
            <a:endParaRPr>
              <a:solidFill>
                <a:schemeClr val="lt1"/>
              </a:solidFill>
            </a:endParaRPr>
          </a:p>
          <a:p>
            <a:pPr indent="-342900" lvl="0" marL="457200" rtl="0" algn="l">
              <a:spcBef>
                <a:spcPts val="1200"/>
              </a:spcBef>
              <a:spcAft>
                <a:spcPts val="0"/>
              </a:spcAft>
              <a:buClr>
                <a:schemeClr val="lt1"/>
              </a:buClr>
              <a:buSzPts val="1800"/>
              <a:buChar char="●"/>
            </a:pPr>
            <a:r>
              <a:rPr lang="en">
                <a:solidFill>
                  <a:schemeClr val="lt1"/>
                </a:solidFill>
              </a:rPr>
              <a:t>TF IDF, Word2Vec : 66 % </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ClinicalBERT 	  : 54 % </a:t>
            </a:r>
            <a:br>
              <a:rPr lang="en">
                <a:solidFill>
                  <a:schemeClr val="lt1"/>
                </a:solidFill>
              </a:rPr>
            </a:b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TF IDF and W2Vec models are simpler, so they are less likely to overfit on small datasets.</a:t>
            </a:r>
            <a:br>
              <a:rPr lang="en">
                <a:solidFill>
                  <a:schemeClr val="lt1"/>
                </a:solidFill>
              </a:rPr>
            </a:br>
            <a:endParaRPr>
              <a:solidFill>
                <a:schemeClr val="lt1"/>
              </a:solidFill>
            </a:endParaRPr>
          </a:p>
          <a:p>
            <a:pPr indent="-342900" lvl="0" marL="457200" rtl="0" algn="l">
              <a:spcBef>
                <a:spcPts val="0"/>
              </a:spcBef>
              <a:spcAft>
                <a:spcPts val="0"/>
              </a:spcAft>
              <a:buClr>
                <a:schemeClr val="lt1"/>
              </a:buClr>
              <a:buSzPts val="1800"/>
              <a:buChar char="-"/>
            </a:pPr>
            <a:r>
              <a:rPr b="1" lang="en">
                <a:solidFill>
                  <a:schemeClr val="lt1"/>
                </a:solidFill>
              </a:rPr>
              <a:t>ClinicalBERT</a:t>
            </a:r>
            <a:r>
              <a:rPr lang="en">
                <a:solidFill>
                  <a:schemeClr val="lt1"/>
                </a:solidFill>
              </a:rPr>
              <a:t> struggles, likely because it is trained for general clinical text representation tasks.</a:t>
            </a:r>
            <a:endParaRPr>
              <a:solidFill>
                <a:schemeClr val="lt1"/>
              </a:solidFill>
            </a:endParaRPr>
          </a:p>
        </p:txBody>
      </p:sp>
      <p:pic>
        <p:nvPicPr>
          <p:cNvPr descr="TF IDF " id="159" name="Google Shape;159;p29" title="TF IDF"/>
          <p:cNvPicPr preferRelativeResize="0"/>
          <p:nvPr/>
        </p:nvPicPr>
        <p:blipFill>
          <a:blip r:embed="rId3">
            <a:alphaModFix/>
          </a:blip>
          <a:stretch>
            <a:fillRect/>
          </a:stretch>
        </p:blipFill>
        <p:spPr>
          <a:xfrm>
            <a:off x="5026475" y="0"/>
            <a:ext cx="4117526" cy="1759250"/>
          </a:xfrm>
          <a:prstGeom prst="rect">
            <a:avLst/>
          </a:prstGeom>
          <a:noFill/>
          <a:ln>
            <a:noFill/>
          </a:ln>
        </p:spPr>
      </p:pic>
      <p:pic>
        <p:nvPicPr>
          <p:cNvPr descr="BERT" id="160" name="Google Shape;160;p29" title="BERT"/>
          <p:cNvPicPr preferRelativeResize="0"/>
          <p:nvPr/>
        </p:nvPicPr>
        <p:blipFill>
          <a:blip r:embed="rId4">
            <a:alphaModFix/>
          </a:blip>
          <a:stretch>
            <a:fillRect/>
          </a:stretch>
        </p:blipFill>
        <p:spPr>
          <a:xfrm>
            <a:off x="5026475" y="3486600"/>
            <a:ext cx="4091074" cy="1682750"/>
          </a:xfrm>
          <a:prstGeom prst="rect">
            <a:avLst/>
          </a:prstGeom>
          <a:noFill/>
          <a:ln>
            <a:noFill/>
          </a:ln>
        </p:spPr>
      </p:pic>
      <p:pic>
        <p:nvPicPr>
          <p:cNvPr id="161" name="Google Shape;161;p29"/>
          <p:cNvPicPr preferRelativeResize="0"/>
          <p:nvPr/>
        </p:nvPicPr>
        <p:blipFill>
          <a:blip r:embed="rId5">
            <a:alphaModFix/>
          </a:blip>
          <a:stretch>
            <a:fillRect/>
          </a:stretch>
        </p:blipFill>
        <p:spPr>
          <a:xfrm>
            <a:off x="5026482" y="1781550"/>
            <a:ext cx="4117519" cy="16827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idx="1" type="body"/>
          </p:nvPr>
        </p:nvSpPr>
        <p:spPr>
          <a:xfrm>
            <a:off x="191150" y="1931375"/>
            <a:ext cx="8520600" cy="1283100"/>
          </a:xfrm>
          <a:prstGeom prst="rect">
            <a:avLst/>
          </a:prstGeom>
        </p:spPr>
        <p:txBody>
          <a:bodyPr anchorCtr="0" anchor="t" bIns="91425" lIns="91425" spcFirstLastPara="1" rIns="91425" wrap="square" tIns="91425">
            <a:normAutofit fontScale="25000" lnSpcReduction="20000"/>
          </a:bodyPr>
          <a:lstStyle/>
          <a:p>
            <a:pPr indent="0" lvl="0" marL="0" rtl="0" algn="ctr">
              <a:lnSpc>
                <a:spcPct val="100000"/>
              </a:lnSpc>
              <a:spcBef>
                <a:spcPts val="0"/>
              </a:spcBef>
              <a:spcAft>
                <a:spcPts val="0"/>
              </a:spcAft>
              <a:buNone/>
            </a:pPr>
            <a:r>
              <a:rPr lang="en" sz="19800">
                <a:solidFill>
                  <a:srgbClr val="36E9FD"/>
                </a:solidFill>
              </a:rPr>
              <a:t>Random Forest</a:t>
            </a:r>
            <a:endParaRPr sz="19800">
              <a:solidFill>
                <a:srgbClr val="36E9FD"/>
              </a:solidFill>
            </a:endParaRPr>
          </a:p>
          <a:p>
            <a:pPr indent="0" lvl="0" marL="0" rtl="0" algn="ctr">
              <a:spcBef>
                <a:spcPts val="1200"/>
              </a:spcBef>
              <a:spcAft>
                <a:spcPts val="0"/>
              </a:spcAft>
              <a:buClr>
                <a:schemeClr val="dk1"/>
              </a:buClr>
              <a:buSzPts val="275"/>
              <a:buFont typeface="Arial"/>
              <a:buNone/>
            </a:pPr>
            <a:r>
              <a:rPr lang="en" sz="8000">
                <a:solidFill>
                  <a:srgbClr val="36E9FD"/>
                </a:solidFill>
                <a:latin typeface="Calibri"/>
                <a:ea typeface="Calibri"/>
                <a:cs typeface="Calibri"/>
                <a:sym typeface="Calibri"/>
              </a:rPr>
              <a:t>Random Forest is an ensemble learning algorithm that combines multiple decision trees to improve classification accuracy and reduce overfitting.</a:t>
            </a:r>
            <a:endParaRPr sz="8000">
              <a:solidFill>
                <a:srgbClr val="36E9FD"/>
              </a:solidFill>
              <a:latin typeface="Calibri"/>
              <a:ea typeface="Calibri"/>
              <a:cs typeface="Calibri"/>
              <a:sym typeface="Calibri"/>
            </a:endParaRPr>
          </a:p>
          <a:p>
            <a:pPr indent="0" lvl="0" marL="0" rtl="0" algn="ctr">
              <a:lnSpc>
                <a:spcPct val="100000"/>
              </a:lnSpc>
              <a:spcBef>
                <a:spcPts val="1200"/>
              </a:spcBef>
              <a:spcAft>
                <a:spcPts val="0"/>
              </a:spcAft>
              <a:buNone/>
            </a:pPr>
            <a:r>
              <a:t/>
            </a:r>
            <a:endParaRPr sz="8000">
              <a:solidFill>
                <a:srgbClr val="36E9FD"/>
              </a:solidFill>
              <a:latin typeface="Calibri"/>
              <a:ea typeface="Calibri"/>
              <a:cs typeface="Calibri"/>
              <a:sym typeface="Calibri"/>
            </a:endParaRPr>
          </a:p>
          <a:p>
            <a:pPr indent="0" lvl="0" marL="0" rtl="0" algn="l">
              <a:spcBef>
                <a:spcPts val="1000"/>
              </a:spcBef>
              <a:spcAft>
                <a:spcPts val="1200"/>
              </a:spcAft>
              <a:buNone/>
            </a:pPr>
            <a:r>
              <a:t/>
            </a:r>
            <a:endParaRPr sz="8000">
              <a:solidFill>
                <a:srgbClr val="36E9FD"/>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1"/>
          <p:cNvSpPr txBox="1"/>
          <p:nvPr>
            <p:ph type="title"/>
          </p:nvPr>
        </p:nvSpPr>
        <p:spPr>
          <a:xfrm>
            <a:off x="311700" y="216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36E9FD"/>
                </a:solidFill>
              </a:rPr>
              <a:t>Random forest: TF-IDF</a:t>
            </a:r>
            <a:endParaRPr b="1">
              <a:solidFill>
                <a:srgbClr val="36E9FD"/>
              </a:solidFill>
            </a:endParaRPr>
          </a:p>
        </p:txBody>
      </p:sp>
      <p:sp>
        <p:nvSpPr>
          <p:cNvPr id="172" name="Google Shape;172;p31"/>
          <p:cNvSpPr txBox="1"/>
          <p:nvPr/>
        </p:nvSpPr>
        <p:spPr>
          <a:xfrm>
            <a:off x="384550" y="1093925"/>
            <a:ext cx="4240800" cy="36912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lt1"/>
              </a:buClr>
              <a:buSzPts val="1300"/>
              <a:buChar char="●"/>
            </a:pPr>
            <a:r>
              <a:rPr lang="en" sz="1300">
                <a:solidFill>
                  <a:srgbClr val="F7F7F7"/>
                </a:solidFill>
              </a:rPr>
              <a:t>The rows represent the </a:t>
            </a:r>
            <a:r>
              <a:rPr b="1" lang="en" sz="1300">
                <a:solidFill>
                  <a:srgbClr val="F7F7F7"/>
                </a:solidFill>
              </a:rPr>
              <a:t>true labels</a:t>
            </a:r>
            <a:r>
              <a:rPr lang="en" sz="1300">
                <a:solidFill>
                  <a:srgbClr val="F7F7F7"/>
                </a:solidFill>
              </a:rPr>
              <a:t> (actual categories).</a:t>
            </a:r>
            <a:endParaRPr sz="1300">
              <a:solidFill>
                <a:srgbClr val="F7F7F7"/>
              </a:solidFill>
            </a:endParaRPr>
          </a:p>
          <a:p>
            <a:pPr indent="-311150" lvl="0" marL="457200" rtl="0" algn="l">
              <a:spcBef>
                <a:spcPts val="1000"/>
              </a:spcBef>
              <a:spcAft>
                <a:spcPts val="0"/>
              </a:spcAft>
              <a:buClr>
                <a:schemeClr val="lt1"/>
              </a:buClr>
              <a:buSzPts val="1300"/>
              <a:buChar char="●"/>
            </a:pPr>
            <a:r>
              <a:rPr lang="en" sz="1300">
                <a:solidFill>
                  <a:schemeClr val="lt1"/>
                </a:solidFill>
              </a:rPr>
              <a:t>The columns represent the </a:t>
            </a:r>
            <a:r>
              <a:rPr b="1" lang="en" sz="1300">
                <a:solidFill>
                  <a:schemeClr val="lt1"/>
                </a:solidFill>
              </a:rPr>
              <a:t>predicted labels</a:t>
            </a:r>
            <a:r>
              <a:rPr lang="en" sz="1300">
                <a:solidFill>
                  <a:schemeClr val="lt1"/>
                </a:solidFill>
              </a:rPr>
              <a:t> (model predictions).</a:t>
            </a:r>
            <a:endParaRPr sz="1300">
              <a:solidFill>
                <a:schemeClr val="lt1"/>
              </a:solidFill>
            </a:endParaRPr>
          </a:p>
          <a:p>
            <a:pPr indent="-311150" lvl="0" marL="457200" rtl="0" algn="l">
              <a:lnSpc>
                <a:spcPct val="115000"/>
              </a:lnSpc>
              <a:spcBef>
                <a:spcPts val="1000"/>
              </a:spcBef>
              <a:spcAft>
                <a:spcPts val="0"/>
              </a:spcAft>
              <a:buClr>
                <a:schemeClr val="lt1"/>
              </a:buClr>
              <a:buSzPts val="1300"/>
              <a:buChar char="●"/>
            </a:pPr>
            <a:r>
              <a:rPr lang="en" sz="1300">
                <a:solidFill>
                  <a:schemeClr val="lt1"/>
                </a:solidFill>
              </a:rPr>
              <a:t>Diagonal values represent </a:t>
            </a:r>
            <a:r>
              <a:rPr b="1" lang="en" sz="1300">
                <a:solidFill>
                  <a:schemeClr val="lt1"/>
                </a:solidFill>
              </a:rPr>
              <a:t>correct classifications</a:t>
            </a:r>
            <a:r>
              <a:rPr lang="en" sz="1300">
                <a:solidFill>
                  <a:schemeClr val="lt1"/>
                </a:solidFill>
              </a:rPr>
              <a:t>. The model correctly classifies </a:t>
            </a:r>
            <a:r>
              <a:rPr b="1" lang="en" sz="1300">
                <a:solidFill>
                  <a:schemeClr val="lt1"/>
                </a:solidFill>
              </a:rPr>
              <a:t>Surgery (142) and General Medicine (144) </a:t>
            </a:r>
            <a:r>
              <a:rPr lang="en" sz="1300">
                <a:solidFill>
                  <a:schemeClr val="lt1"/>
                </a:solidFill>
              </a:rPr>
              <a:t>with  high </a:t>
            </a:r>
            <a:r>
              <a:rPr lang="en" sz="1300">
                <a:solidFill>
                  <a:schemeClr val="lt1"/>
                </a:solidFill>
              </a:rPr>
              <a:t>classification</a:t>
            </a:r>
            <a:r>
              <a:rPr lang="en" sz="1300">
                <a:solidFill>
                  <a:schemeClr val="lt1"/>
                </a:solidFill>
              </a:rPr>
              <a:t> rate.</a:t>
            </a:r>
            <a:endParaRPr sz="1300">
              <a:solidFill>
                <a:schemeClr val="lt1"/>
              </a:solidFill>
            </a:endParaRPr>
          </a:p>
          <a:p>
            <a:pPr indent="-311150" lvl="0" marL="457200" rtl="0" algn="l">
              <a:spcBef>
                <a:spcPts val="1000"/>
              </a:spcBef>
              <a:spcAft>
                <a:spcPts val="0"/>
              </a:spcAft>
              <a:buClr>
                <a:schemeClr val="lt1"/>
              </a:buClr>
              <a:buSzPts val="1300"/>
              <a:buChar char="●"/>
            </a:pPr>
            <a:r>
              <a:rPr lang="en" sz="1300">
                <a:solidFill>
                  <a:schemeClr val="lt1"/>
                </a:solidFill>
              </a:rPr>
              <a:t>“Cardiovascular / Pulmonary”, have the significant </a:t>
            </a:r>
            <a:r>
              <a:rPr lang="en" sz="1300">
                <a:solidFill>
                  <a:schemeClr val="lt1"/>
                </a:solidFill>
              </a:rPr>
              <a:t>misclassification</a:t>
            </a:r>
            <a:r>
              <a:rPr lang="en" sz="1300">
                <a:solidFill>
                  <a:schemeClr val="lt1"/>
                </a:solidFill>
              </a:rPr>
              <a:t> with “Surgery” (37 instances).</a:t>
            </a:r>
            <a:endParaRPr sz="1300">
              <a:solidFill>
                <a:schemeClr val="lt1"/>
              </a:solidFill>
            </a:endParaRPr>
          </a:p>
          <a:p>
            <a:pPr indent="0" lvl="0" marL="457200" rtl="0" algn="l">
              <a:spcBef>
                <a:spcPts val="0"/>
              </a:spcBef>
              <a:spcAft>
                <a:spcPts val="0"/>
              </a:spcAft>
              <a:buNone/>
            </a:pPr>
            <a:r>
              <a:t/>
            </a:r>
            <a:endParaRPr sz="1300">
              <a:solidFill>
                <a:schemeClr val="lt1"/>
              </a:solidFill>
            </a:endParaRPr>
          </a:p>
          <a:p>
            <a:pPr indent="-311150" lvl="0" marL="457200" rtl="0" algn="l">
              <a:spcBef>
                <a:spcPts val="0"/>
              </a:spcBef>
              <a:spcAft>
                <a:spcPts val="0"/>
              </a:spcAft>
              <a:buClr>
                <a:schemeClr val="lt1"/>
              </a:buClr>
              <a:buSzPts val="1300"/>
              <a:buChar char="●"/>
            </a:pPr>
            <a:r>
              <a:rPr lang="en" sz="1300">
                <a:solidFill>
                  <a:schemeClr val="lt1"/>
                </a:solidFill>
              </a:rPr>
              <a:t>“Orthopedic” have the significant  </a:t>
            </a:r>
            <a:r>
              <a:rPr lang="en" sz="1300">
                <a:solidFill>
                  <a:schemeClr val="lt1"/>
                </a:solidFill>
              </a:rPr>
              <a:t>misclassification</a:t>
            </a:r>
            <a:r>
              <a:rPr lang="en" sz="1300">
                <a:solidFill>
                  <a:schemeClr val="lt1"/>
                </a:solidFill>
              </a:rPr>
              <a:t> as “Surgery”(35 instances).</a:t>
            </a:r>
            <a:endParaRPr sz="1300">
              <a:solidFill>
                <a:schemeClr val="lt1"/>
              </a:solidFill>
            </a:endParaRPr>
          </a:p>
          <a:p>
            <a:pPr indent="0" lvl="0" marL="0" rtl="0" algn="l">
              <a:spcBef>
                <a:spcPts val="0"/>
              </a:spcBef>
              <a:spcAft>
                <a:spcPts val="0"/>
              </a:spcAft>
              <a:buNone/>
            </a:pPr>
            <a:r>
              <a:t/>
            </a:r>
            <a:endParaRPr sz="1300">
              <a:solidFill>
                <a:srgbClr val="F7F7F7"/>
              </a:solidFill>
            </a:endParaRPr>
          </a:p>
        </p:txBody>
      </p:sp>
      <p:pic>
        <p:nvPicPr>
          <p:cNvPr id="173" name="Google Shape;173;p31"/>
          <p:cNvPicPr preferRelativeResize="0"/>
          <p:nvPr/>
        </p:nvPicPr>
        <p:blipFill>
          <a:blip r:embed="rId3">
            <a:alphaModFix/>
          </a:blip>
          <a:stretch>
            <a:fillRect/>
          </a:stretch>
        </p:blipFill>
        <p:spPr>
          <a:xfrm>
            <a:off x="4777750" y="1170125"/>
            <a:ext cx="4213851" cy="337266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4698325" y="997825"/>
            <a:ext cx="3974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36E9FD"/>
                </a:solidFill>
              </a:rPr>
              <a:t>Problem Statement :</a:t>
            </a:r>
            <a:endParaRPr b="1" sz="3000">
              <a:solidFill>
                <a:srgbClr val="36E9FD"/>
              </a:solidFill>
            </a:endParaRPr>
          </a:p>
        </p:txBody>
      </p:sp>
      <p:sp>
        <p:nvSpPr>
          <p:cNvPr id="65" name="Google Shape;65;p14"/>
          <p:cNvSpPr txBox="1"/>
          <p:nvPr>
            <p:ph idx="1" type="body"/>
          </p:nvPr>
        </p:nvSpPr>
        <p:spPr>
          <a:xfrm>
            <a:off x="4412500" y="1810825"/>
            <a:ext cx="4419600" cy="2279700"/>
          </a:xfrm>
          <a:prstGeom prst="rect">
            <a:avLst/>
          </a:prstGeom>
        </p:spPr>
        <p:txBody>
          <a:bodyPr anchorCtr="0" anchor="t" bIns="91425" lIns="91425" spcFirstLastPara="1" rIns="91425" wrap="square" tIns="91425">
            <a:normAutofit fontScale="47500" lnSpcReduction="10000"/>
          </a:bodyPr>
          <a:lstStyle/>
          <a:p>
            <a:pPr indent="-319398" lvl="0" marL="457200" rtl="0" algn="l">
              <a:lnSpc>
                <a:spcPct val="100000"/>
              </a:lnSpc>
              <a:spcBef>
                <a:spcPts val="0"/>
              </a:spcBef>
              <a:spcAft>
                <a:spcPts val="0"/>
              </a:spcAft>
              <a:buClr>
                <a:srgbClr val="FFFFFF"/>
              </a:buClr>
              <a:buSzPct val="100000"/>
              <a:buChar char="●"/>
            </a:pPr>
            <a:r>
              <a:rPr lang="en" sz="3010">
                <a:solidFill>
                  <a:srgbClr val="FFFFFF"/>
                </a:solidFill>
              </a:rPr>
              <a:t>The goal of this project is to develop a classifier that can classify</a:t>
            </a:r>
            <a:r>
              <a:rPr lang="en" sz="3010">
                <a:solidFill>
                  <a:srgbClr val="FFFFFF"/>
                </a:solidFill>
              </a:rPr>
              <a:t> </a:t>
            </a:r>
            <a:r>
              <a:rPr lang="en" sz="3010">
                <a:solidFill>
                  <a:srgbClr val="FFFFFF"/>
                </a:solidFill>
              </a:rPr>
              <a:t>medical transcriptions into different medical specialties.</a:t>
            </a:r>
            <a:endParaRPr sz="3010">
              <a:solidFill>
                <a:srgbClr val="FFFFFF"/>
              </a:solidFill>
            </a:endParaRPr>
          </a:p>
          <a:p>
            <a:pPr indent="0" lvl="0" marL="457200" rtl="0" algn="l">
              <a:lnSpc>
                <a:spcPct val="100000"/>
              </a:lnSpc>
              <a:spcBef>
                <a:spcPts val="0"/>
              </a:spcBef>
              <a:spcAft>
                <a:spcPts val="0"/>
              </a:spcAft>
              <a:buNone/>
            </a:pPr>
            <a:r>
              <a:t/>
            </a:r>
            <a:endParaRPr sz="3010">
              <a:solidFill>
                <a:srgbClr val="FFFFFF"/>
              </a:solidFill>
            </a:endParaRPr>
          </a:p>
          <a:p>
            <a:pPr indent="-319398" lvl="0" marL="457200" rtl="0" algn="l">
              <a:lnSpc>
                <a:spcPct val="100000"/>
              </a:lnSpc>
              <a:spcBef>
                <a:spcPts val="0"/>
              </a:spcBef>
              <a:spcAft>
                <a:spcPts val="0"/>
              </a:spcAft>
              <a:buClr>
                <a:srgbClr val="FFFFFF"/>
              </a:buClr>
              <a:buSzPct val="100000"/>
              <a:buChar char="●"/>
            </a:pPr>
            <a:r>
              <a:rPr lang="en" sz="3010">
                <a:solidFill>
                  <a:srgbClr val="FFFFFF"/>
                </a:solidFill>
              </a:rPr>
              <a:t>We chose to implement supervised classification Machine </a:t>
            </a:r>
            <a:r>
              <a:rPr lang="en" sz="3010">
                <a:solidFill>
                  <a:srgbClr val="FFFFFF"/>
                </a:solidFill>
              </a:rPr>
              <a:t>Learning &amp; Deep Learning </a:t>
            </a:r>
            <a:r>
              <a:rPr lang="en" sz="3010">
                <a:solidFill>
                  <a:srgbClr val="FFFFFF"/>
                </a:solidFill>
              </a:rPr>
              <a:t> models - to see if we were able to correctly classify the medical specialty based on the transcription text.</a:t>
            </a:r>
            <a:endParaRPr sz="3010">
              <a:solidFill>
                <a:srgbClr val="FFFFFF"/>
              </a:solidFill>
            </a:endParaRPr>
          </a:p>
          <a:p>
            <a:pPr indent="0" lvl="0" marL="0" rtl="0" algn="l">
              <a:spcBef>
                <a:spcPts val="0"/>
              </a:spcBef>
              <a:spcAft>
                <a:spcPts val="0"/>
              </a:spcAft>
              <a:buNone/>
            </a:pPr>
            <a:r>
              <a:t/>
            </a:r>
            <a:endParaRPr sz="1900">
              <a:solidFill>
                <a:srgbClr val="1F2328"/>
              </a:solidFill>
              <a:highlight>
                <a:srgbClr val="FFFFFF"/>
              </a:highlight>
            </a:endParaRPr>
          </a:p>
        </p:txBody>
      </p:sp>
      <p:pic>
        <p:nvPicPr>
          <p:cNvPr descr="a surgeon is wearing a mask and making a funny face while another surgeon watches (Provided by Tenor)" id="66" name="Google Shape;66;p14"/>
          <p:cNvPicPr preferRelativeResize="0"/>
          <p:nvPr/>
        </p:nvPicPr>
        <p:blipFill>
          <a:blip r:embed="rId3">
            <a:alphaModFix/>
          </a:blip>
          <a:stretch>
            <a:fillRect/>
          </a:stretch>
        </p:blipFill>
        <p:spPr>
          <a:xfrm>
            <a:off x="461050" y="1739925"/>
            <a:ext cx="3605725" cy="19549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2"/>
          <p:cNvSpPr txBox="1"/>
          <p:nvPr>
            <p:ph type="title"/>
          </p:nvPr>
        </p:nvSpPr>
        <p:spPr>
          <a:xfrm>
            <a:off x="311700" y="445025"/>
            <a:ext cx="4201500" cy="94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36E9FD"/>
                </a:solidFill>
              </a:rPr>
              <a:t>Random forest </a:t>
            </a:r>
            <a:endParaRPr b="1">
              <a:solidFill>
                <a:srgbClr val="36E9FD"/>
              </a:solidFill>
            </a:endParaRPr>
          </a:p>
          <a:p>
            <a:pPr indent="0" lvl="0" marL="0" rtl="0" algn="l">
              <a:spcBef>
                <a:spcPts val="0"/>
              </a:spcBef>
              <a:spcAft>
                <a:spcPts val="0"/>
              </a:spcAft>
              <a:buNone/>
            </a:pPr>
            <a:r>
              <a:rPr b="1" lang="en">
                <a:solidFill>
                  <a:srgbClr val="36E9FD"/>
                </a:solidFill>
              </a:rPr>
              <a:t>Comparison</a:t>
            </a:r>
            <a:endParaRPr b="1">
              <a:solidFill>
                <a:srgbClr val="36E9FD"/>
              </a:solidFill>
            </a:endParaRPr>
          </a:p>
        </p:txBody>
      </p:sp>
      <p:sp>
        <p:nvSpPr>
          <p:cNvPr id="179" name="Google Shape;179;p32"/>
          <p:cNvSpPr txBox="1"/>
          <p:nvPr/>
        </p:nvSpPr>
        <p:spPr>
          <a:xfrm>
            <a:off x="416600" y="1394025"/>
            <a:ext cx="48657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Accuracy:</a:t>
            </a:r>
            <a:endParaRPr>
              <a:solidFill>
                <a:schemeClr val="lt1"/>
              </a:solidFill>
            </a:endParaRPr>
          </a:p>
          <a:p>
            <a:pPr indent="-317500" lvl="0" marL="457200" rtl="0" algn="l">
              <a:spcBef>
                <a:spcPts val="0"/>
              </a:spcBef>
              <a:spcAft>
                <a:spcPts val="0"/>
              </a:spcAft>
              <a:buClr>
                <a:schemeClr val="lt1"/>
              </a:buClr>
              <a:buSzPts val="1400"/>
              <a:buChar char="●"/>
            </a:pPr>
            <a:r>
              <a:rPr b="1" lang="en">
                <a:solidFill>
                  <a:schemeClr val="lt1"/>
                </a:solidFill>
              </a:rPr>
              <a:t>TF-IDF and Word2Vec - 47%</a:t>
            </a:r>
            <a:endParaRPr b="1">
              <a:solidFill>
                <a:schemeClr val="lt1"/>
              </a:solidFill>
            </a:endParaRPr>
          </a:p>
          <a:p>
            <a:pPr indent="-317500" lvl="0" marL="457200" rtl="0" algn="l">
              <a:spcBef>
                <a:spcPts val="0"/>
              </a:spcBef>
              <a:spcAft>
                <a:spcPts val="0"/>
              </a:spcAft>
              <a:buClr>
                <a:schemeClr val="lt1"/>
              </a:buClr>
              <a:buSzPts val="1400"/>
              <a:buChar char="●"/>
            </a:pPr>
            <a:r>
              <a:rPr b="1" lang="en">
                <a:solidFill>
                  <a:schemeClr val="lt1"/>
                </a:solidFill>
              </a:rPr>
              <a:t>ClinicalBERT - 44%</a:t>
            </a:r>
            <a:endParaRPr b="1">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TF-IDF and Word2Vec performed slightly better than ClinicalBERT.</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b="1" lang="en">
                <a:solidFill>
                  <a:schemeClr val="lt1"/>
                </a:solidFill>
              </a:rPr>
              <a:t>General Medicine</a:t>
            </a:r>
            <a:r>
              <a:rPr lang="en">
                <a:solidFill>
                  <a:schemeClr val="lt1"/>
                </a:solidFill>
              </a:rPr>
              <a:t> and </a:t>
            </a:r>
            <a:r>
              <a:rPr b="1" lang="en">
                <a:solidFill>
                  <a:schemeClr val="lt1"/>
                </a:solidFill>
              </a:rPr>
              <a:t>Surgery</a:t>
            </a:r>
            <a:r>
              <a:rPr lang="en">
                <a:solidFill>
                  <a:schemeClr val="lt1"/>
                </a:solidFill>
              </a:rPr>
              <a:t> consistently perform well, achieving high precision, recall, and F1-scores due to distinctive feature representation and better class support.</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BERT struggled to perform well due to lack of sufficient data, class imbalance or inadequate fine-tuning</a:t>
            </a:r>
            <a:endParaRPr>
              <a:solidFill>
                <a:schemeClr val="lt1"/>
              </a:solidFill>
            </a:endParaRPr>
          </a:p>
        </p:txBody>
      </p:sp>
      <p:pic>
        <p:nvPicPr>
          <p:cNvPr id="180" name="Google Shape;180;p32"/>
          <p:cNvPicPr preferRelativeResize="0"/>
          <p:nvPr/>
        </p:nvPicPr>
        <p:blipFill rotWithShape="1">
          <a:blip r:embed="rId3">
            <a:alphaModFix/>
          </a:blip>
          <a:srcRect b="0" l="0" r="15095" t="0"/>
          <a:stretch/>
        </p:blipFill>
        <p:spPr>
          <a:xfrm>
            <a:off x="5912077" y="11275"/>
            <a:ext cx="3231922" cy="1684850"/>
          </a:xfrm>
          <a:prstGeom prst="rect">
            <a:avLst/>
          </a:prstGeom>
          <a:noFill/>
          <a:ln>
            <a:noFill/>
          </a:ln>
        </p:spPr>
      </p:pic>
      <p:pic>
        <p:nvPicPr>
          <p:cNvPr id="181" name="Google Shape;181;p32"/>
          <p:cNvPicPr preferRelativeResize="0"/>
          <p:nvPr/>
        </p:nvPicPr>
        <p:blipFill rotWithShape="1">
          <a:blip r:embed="rId4">
            <a:alphaModFix/>
          </a:blip>
          <a:srcRect b="0" l="0" r="6864" t="0"/>
          <a:stretch/>
        </p:blipFill>
        <p:spPr>
          <a:xfrm>
            <a:off x="5893650" y="1754275"/>
            <a:ext cx="3268776" cy="1611705"/>
          </a:xfrm>
          <a:prstGeom prst="rect">
            <a:avLst/>
          </a:prstGeom>
          <a:noFill/>
          <a:ln>
            <a:noFill/>
          </a:ln>
        </p:spPr>
      </p:pic>
      <p:pic>
        <p:nvPicPr>
          <p:cNvPr id="182" name="Google Shape;182;p32"/>
          <p:cNvPicPr preferRelativeResize="0"/>
          <p:nvPr/>
        </p:nvPicPr>
        <p:blipFill rotWithShape="1">
          <a:blip r:embed="rId5">
            <a:alphaModFix/>
          </a:blip>
          <a:srcRect b="0" l="0" r="18606" t="0"/>
          <a:stretch/>
        </p:blipFill>
        <p:spPr>
          <a:xfrm>
            <a:off x="5919375" y="3441050"/>
            <a:ext cx="3268775" cy="1684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3"/>
          <p:cNvSpPr txBox="1"/>
          <p:nvPr/>
        </p:nvSpPr>
        <p:spPr>
          <a:xfrm>
            <a:off x="76200" y="1960925"/>
            <a:ext cx="8991600" cy="156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4960">
                <a:solidFill>
                  <a:srgbClr val="36E9FD"/>
                </a:solidFill>
              </a:rPr>
              <a:t>Support Vector Machine</a:t>
            </a:r>
            <a:endParaRPr sz="4960">
              <a:solidFill>
                <a:srgbClr val="36E9FD"/>
              </a:solidFill>
            </a:endParaRPr>
          </a:p>
          <a:p>
            <a:pPr indent="0" lvl="0" marL="0" rtl="0" algn="ctr">
              <a:spcBef>
                <a:spcPts val="0"/>
              </a:spcBef>
              <a:spcAft>
                <a:spcPts val="0"/>
              </a:spcAft>
              <a:buNone/>
            </a:pPr>
            <a:r>
              <a:rPr lang="en" sz="2000">
                <a:solidFill>
                  <a:srgbClr val="36E9FD"/>
                </a:solidFill>
              </a:rPr>
              <a:t>(A supervised machine learning algorithm that finds the optimal hyperplane to separate data into distinct classes in a high-dimensional space)</a:t>
            </a:r>
            <a:endParaRPr sz="2000">
              <a:solidFill>
                <a:srgbClr val="36E9FD"/>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4"/>
          <p:cNvSpPr txBox="1"/>
          <p:nvPr>
            <p:ph type="title"/>
          </p:nvPr>
        </p:nvSpPr>
        <p:spPr>
          <a:xfrm>
            <a:off x="149350" y="107550"/>
            <a:ext cx="4158600" cy="78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rgbClr val="36E9FD"/>
                </a:solidFill>
              </a:rPr>
              <a:t>SVM</a:t>
            </a:r>
            <a:r>
              <a:rPr b="1" lang="en">
                <a:solidFill>
                  <a:srgbClr val="36E9FD"/>
                </a:solidFill>
              </a:rPr>
              <a:t> : TF IDF </a:t>
            </a:r>
            <a:endParaRPr b="1">
              <a:solidFill>
                <a:srgbClr val="36E9FD"/>
              </a:solidFill>
            </a:endParaRPr>
          </a:p>
        </p:txBody>
      </p:sp>
      <p:sp>
        <p:nvSpPr>
          <p:cNvPr id="193" name="Google Shape;193;p34"/>
          <p:cNvSpPr txBox="1"/>
          <p:nvPr>
            <p:ph idx="1" type="body"/>
          </p:nvPr>
        </p:nvSpPr>
        <p:spPr>
          <a:xfrm>
            <a:off x="0" y="943800"/>
            <a:ext cx="4199700" cy="41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chemeClr val="lt1"/>
              </a:solidFill>
            </a:endParaRPr>
          </a:p>
          <a:p>
            <a:pPr indent="-317500" lvl="0" marL="457200" rtl="0" algn="l">
              <a:spcBef>
                <a:spcPts val="1200"/>
              </a:spcBef>
              <a:spcAft>
                <a:spcPts val="0"/>
              </a:spcAft>
              <a:buClr>
                <a:schemeClr val="lt1"/>
              </a:buClr>
              <a:buSzPts val="1400"/>
              <a:buChar char="●"/>
            </a:pPr>
            <a:r>
              <a:rPr b="1" lang="en" sz="1400">
                <a:solidFill>
                  <a:schemeClr val="lt1"/>
                </a:solidFill>
              </a:rPr>
              <a:t>The model is better at identifying : Surgery (196)</a:t>
            </a:r>
            <a:r>
              <a:rPr lang="en" sz="1400">
                <a:solidFill>
                  <a:schemeClr val="lt1"/>
                </a:solidFill>
              </a:rPr>
              <a:t> and </a:t>
            </a:r>
            <a:r>
              <a:rPr b="1" lang="en" sz="1400">
                <a:solidFill>
                  <a:schemeClr val="lt1"/>
                </a:solidFill>
              </a:rPr>
              <a:t>General Medicine (124)</a:t>
            </a:r>
            <a:r>
              <a:rPr lang="en" sz="1400">
                <a:solidFill>
                  <a:schemeClr val="lt1"/>
                </a:solidFill>
              </a:rPr>
              <a:t> because they have relatively high correct classification rates.</a:t>
            </a:r>
            <a:br>
              <a:rPr lang="en" sz="1400">
                <a:solidFill>
                  <a:schemeClr val="lt1"/>
                </a:solidFill>
              </a:rPr>
            </a:br>
            <a:endParaRPr sz="1400">
              <a:solidFill>
                <a:schemeClr val="lt1"/>
              </a:solidFill>
            </a:endParaRPr>
          </a:p>
          <a:p>
            <a:pPr indent="-317500" lvl="0" marL="457200" rtl="0" algn="l">
              <a:spcBef>
                <a:spcPts val="0"/>
              </a:spcBef>
              <a:spcAft>
                <a:spcPts val="0"/>
              </a:spcAft>
              <a:buClr>
                <a:schemeClr val="lt1"/>
              </a:buClr>
              <a:buSzPts val="1400"/>
              <a:buChar char="●"/>
            </a:pPr>
            <a:r>
              <a:rPr b="1" lang="en" sz="1400">
                <a:solidFill>
                  <a:schemeClr val="lt1"/>
                </a:solidFill>
              </a:rPr>
              <a:t>Cardiovascular/Pulmonary</a:t>
            </a:r>
            <a:r>
              <a:rPr lang="en" sz="1400">
                <a:solidFill>
                  <a:schemeClr val="lt1"/>
                </a:solidFill>
              </a:rPr>
              <a:t> has some misclassifications into "Surgery" (21 cases) and "General Medicine" (12 cases) </a:t>
            </a:r>
            <a:br>
              <a:rPr lang="en" sz="1400">
                <a:solidFill>
                  <a:schemeClr val="lt1"/>
                </a:solidFill>
              </a:rPr>
            </a:br>
            <a:endParaRPr sz="1400">
              <a:solidFill>
                <a:schemeClr val="lt1"/>
              </a:solidFill>
            </a:endParaRPr>
          </a:p>
          <a:p>
            <a:pPr indent="-317500" lvl="0" marL="457200" rtl="0" algn="l">
              <a:spcBef>
                <a:spcPts val="0"/>
              </a:spcBef>
              <a:spcAft>
                <a:spcPts val="0"/>
              </a:spcAft>
              <a:buClr>
                <a:schemeClr val="lt1"/>
              </a:buClr>
              <a:buSzPts val="1400"/>
              <a:buChar char="●"/>
            </a:pPr>
            <a:r>
              <a:rPr b="1" lang="en" sz="1400">
                <a:solidFill>
                  <a:schemeClr val="lt1"/>
                </a:solidFill>
              </a:rPr>
              <a:t>Orthopedic</a:t>
            </a:r>
            <a:r>
              <a:rPr lang="en" sz="1400">
                <a:solidFill>
                  <a:schemeClr val="lt1"/>
                </a:solidFill>
              </a:rPr>
              <a:t> is often misclassified as "Surgery" (20 cases)</a:t>
            </a:r>
            <a:endParaRPr sz="2100">
              <a:solidFill>
                <a:schemeClr val="lt1"/>
              </a:solidFill>
            </a:endParaRPr>
          </a:p>
        </p:txBody>
      </p:sp>
      <p:pic>
        <p:nvPicPr>
          <p:cNvPr id="194" name="Google Shape;194;p34"/>
          <p:cNvPicPr preferRelativeResize="0"/>
          <p:nvPr/>
        </p:nvPicPr>
        <p:blipFill>
          <a:blip r:embed="rId3">
            <a:alphaModFix/>
          </a:blip>
          <a:stretch>
            <a:fillRect/>
          </a:stretch>
        </p:blipFill>
        <p:spPr>
          <a:xfrm>
            <a:off x="4436250" y="417650"/>
            <a:ext cx="4531250" cy="411868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5"/>
          <p:cNvSpPr txBox="1"/>
          <p:nvPr>
            <p:ph type="title"/>
          </p:nvPr>
        </p:nvSpPr>
        <p:spPr>
          <a:xfrm>
            <a:off x="311700" y="148450"/>
            <a:ext cx="4661100" cy="869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rgbClr val="36E9FD"/>
                </a:solidFill>
              </a:rPr>
              <a:t>SVM </a:t>
            </a:r>
            <a:r>
              <a:rPr b="1" lang="en">
                <a:solidFill>
                  <a:srgbClr val="36E9FD"/>
                </a:solidFill>
              </a:rPr>
              <a:t>Comparison</a:t>
            </a:r>
            <a:endParaRPr b="1">
              <a:solidFill>
                <a:srgbClr val="36E9FD"/>
              </a:solidFill>
            </a:endParaRPr>
          </a:p>
        </p:txBody>
      </p:sp>
      <p:sp>
        <p:nvSpPr>
          <p:cNvPr id="200" name="Google Shape;200;p35"/>
          <p:cNvSpPr txBox="1"/>
          <p:nvPr>
            <p:ph idx="1" type="body"/>
          </p:nvPr>
        </p:nvSpPr>
        <p:spPr>
          <a:xfrm>
            <a:off x="144575" y="1152475"/>
            <a:ext cx="4828200" cy="3865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Char char="●"/>
            </a:pPr>
            <a:r>
              <a:rPr lang="en">
                <a:solidFill>
                  <a:schemeClr val="lt1"/>
                </a:solidFill>
              </a:rPr>
              <a:t>Accuracy: </a:t>
            </a:r>
            <a:endParaRPr>
              <a:solidFill>
                <a:schemeClr val="lt1"/>
              </a:solidFill>
            </a:endParaRPr>
          </a:p>
          <a:p>
            <a:pPr indent="0" lvl="0" marL="457200" rtl="0" algn="l">
              <a:spcBef>
                <a:spcPts val="1200"/>
              </a:spcBef>
              <a:spcAft>
                <a:spcPts val="0"/>
              </a:spcAft>
              <a:buNone/>
            </a:pPr>
            <a:r>
              <a:rPr lang="en">
                <a:solidFill>
                  <a:schemeClr val="lt1"/>
                </a:solidFill>
              </a:rPr>
              <a:t>TF IDF, Word2Vec : 70 % </a:t>
            </a:r>
            <a:endParaRPr>
              <a:solidFill>
                <a:schemeClr val="lt1"/>
              </a:solidFill>
            </a:endParaRPr>
          </a:p>
          <a:p>
            <a:pPr indent="0" lvl="0" marL="457200" rtl="0" algn="l">
              <a:spcBef>
                <a:spcPts val="1200"/>
              </a:spcBef>
              <a:spcAft>
                <a:spcPts val="0"/>
              </a:spcAft>
              <a:buNone/>
            </a:pPr>
            <a:r>
              <a:rPr lang="en">
                <a:solidFill>
                  <a:schemeClr val="lt1"/>
                </a:solidFill>
              </a:rPr>
              <a:t>ClinicalBERT: 64 % </a:t>
            </a:r>
            <a:br>
              <a:rPr lang="en">
                <a:solidFill>
                  <a:schemeClr val="lt1"/>
                </a:solidFill>
              </a:rPr>
            </a:br>
            <a:endParaRPr>
              <a:solidFill>
                <a:schemeClr val="lt1"/>
              </a:solidFill>
            </a:endParaRPr>
          </a:p>
          <a:p>
            <a:pPr indent="0" lvl="0" marL="0" rtl="0" algn="l">
              <a:spcBef>
                <a:spcPts val="1200"/>
              </a:spcBef>
              <a:spcAft>
                <a:spcPts val="0"/>
              </a:spcAft>
              <a:buNone/>
            </a:pPr>
            <a:r>
              <a:rPr b="1" lang="en">
                <a:solidFill>
                  <a:schemeClr val="lt1"/>
                </a:solidFill>
              </a:rPr>
              <a:t>TF-IDF and Word2Vec</a:t>
            </a:r>
            <a:r>
              <a:rPr lang="en">
                <a:solidFill>
                  <a:schemeClr val="lt1"/>
                </a:solidFill>
              </a:rPr>
              <a:t> perform equally well </a:t>
            </a:r>
            <a:endParaRPr>
              <a:solidFill>
                <a:schemeClr val="lt1"/>
              </a:solidFill>
            </a:endParaRPr>
          </a:p>
          <a:p>
            <a:pPr indent="0" lvl="0" marL="0" rtl="0" algn="l">
              <a:spcBef>
                <a:spcPts val="1200"/>
              </a:spcBef>
              <a:spcAft>
                <a:spcPts val="1200"/>
              </a:spcAft>
              <a:buNone/>
            </a:pPr>
            <a:r>
              <a:t/>
            </a:r>
            <a:endParaRPr>
              <a:solidFill>
                <a:schemeClr val="lt1"/>
              </a:solidFill>
            </a:endParaRPr>
          </a:p>
        </p:txBody>
      </p:sp>
      <p:pic>
        <p:nvPicPr>
          <p:cNvPr id="201" name="Google Shape;201;p35"/>
          <p:cNvPicPr preferRelativeResize="0"/>
          <p:nvPr/>
        </p:nvPicPr>
        <p:blipFill>
          <a:blip r:embed="rId3">
            <a:alphaModFix/>
          </a:blip>
          <a:stretch>
            <a:fillRect/>
          </a:stretch>
        </p:blipFill>
        <p:spPr>
          <a:xfrm>
            <a:off x="5102125" y="0"/>
            <a:ext cx="4041876" cy="1781550"/>
          </a:xfrm>
          <a:prstGeom prst="rect">
            <a:avLst/>
          </a:prstGeom>
          <a:noFill/>
          <a:ln>
            <a:noFill/>
          </a:ln>
        </p:spPr>
      </p:pic>
      <p:pic>
        <p:nvPicPr>
          <p:cNvPr id="202" name="Google Shape;202;p35"/>
          <p:cNvPicPr preferRelativeResize="0"/>
          <p:nvPr/>
        </p:nvPicPr>
        <p:blipFill>
          <a:blip r:embed="rId4">
            <a:alphaModFix/>
          </a:blip>
          <a:stretch>
            <a:fillRect/>
          </a:stretch>
        </p:blipFill>
        <p:spPr>
          <a:xfrm>
            <a:off x="5102125" y="3438125"/>
            <a:ext cx="4041874" cy="1682750"/>
          </a:xfrm>
          <a:prstGeom prst="rect">
            <a:avLst/>
          </a:prstGeom>
          <a:noFill/>
          <a:ln>
            <a:noFill/>
          </a:ln>
        </p:spPr>
      </p:pic>
      <p:pic>
        <p:nvPicPr>
          <p:cNvPr id="203" name="Google Shape;203;p35"/>
          <p:cNvPicPr preferRelativeResize="0"/>
          <p:nvPr/>
        </p:nvPicPr>
        <p:blipFill>
          <a:blip r:embed="rId5">
            <a:alphaModFix/>
          </a:blip>
          <a:stretch>
            <a:fillRect/>
          </a:stretch>
        </p:blipFill>
        <p:spPr>
          <a:xfrm>
            <a:off x="5102125" y="1781550"/>
            <a:ext cx="4041875" cy="1637402"/>
          </a:xfrm>
          <a:prstGeom prst="rect">
            <a:avLst/>
          </a:prstGeom>
          <a:noFill/>
          <a:ln>
            <a:noFill/>
          </a:ln>
        </p:spPr>
      </p:pic>
      <p:pic>
        <p:nvPicPr>
          <p:cNvPr id="204" name="Google Shape;204;p35"/>
          <p:cNvPicPr preferRelativeResize="0"/>
          <p:nvPr/>
        </p:nvPicPr>
        <p:blipFill>
          <a:blip r:embed="rId6">
            <a:alphaModFix/>
          </a:blip>
          <a:stretch>
            <a:fillRect/>
          </a:stretch>
        </p:blipFill>
        <p:spPr>
          <a:xfrm>
            <a:off x="5102125" y="1781550"/>
            <a:ext cx="4041875" cy="15718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6"/>
          <p:cNvSpPr txBox="1"/>
          <p:nvPr/>
        </p:nvSpPr>
        <p:spPr>
          <a:xfrm>
            <a:off x="76200" y="1960925"/>
            <a:ext cx="8991600" cy="156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4960">
                <a:solidFill>
                  <a:srgbClr val="36E9FD"/>
                </a:solidFill>
              </a:rPr>
              <a:t>RoBERTa</a:t>
            </a:r>
            <a:endParaRPr sz="4960">
              <a:solidFill>
                <a:srgbClr val="36E9FD"/>
              </a:solidFill>
            </a:endParaRPr>
          </a:p>
          <a:p>
            <a:pPr indent="0" lvl="0" marL="0" rtl="0" algn="ctr">
              <a:spcBef>
                <a:spcPts val="0"/>
              </a:spcBef>
              <a:spcAft>
                <a:spcPts val="0"/>
              </a:spcAft>
              <a:buNone/>
            </a:pPr>
            <a:r>
              <a:rPr lang="en" sz="2000">
                <a:solidFill>
                  <a:srgbClr val="36E9FD"/>
                </a:solidFill>
              </a:rPr>
              <a:t>(A Robustly Optimized BERT Pretraining Approach with modified hyperparameters and pre-training steps)</a:t>
            </a:r>
            <a:endParaRPr sz="2000">
              <a:solidFill>
                <a:srgbClr val="36E9FD"/>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36E9FD"/>
                </a:solidFill>
              </a:rPr>
              <a:t>RoBERTa </a:t>
            </a:r>
            <a:endParaRPr>
              <a:solidFill>
                <a:srgbClr val="36E9FD"/>
              </a:solidFill>
            </a:endParaRPr>
          </a:p>
        </p:txBody>
      </p:sp>
      <p:pic>
        <p:nvPicPr>
          <p:cNvPr id="215" name="Google Shape;215;p37"/>
          <p:cNvPicPr preferRelativeResize="0"/>
          <p:nvPr/>
        </p:nvPicPr>
        <p:blipFill>
          <a:blip r:embed="rId3">
            <a:alphaModFix/>
          </a:blip>
          <a:stretch>
            <a:fillRect/>
          </a:stretch>
        </p:blipFill>
        <p:spPr>
          <a:xfrm>
            <a:off x="5596050" y="108650"/>
            <a:ext cx="3320376" cy="2871999"/>
          </a:xfrm>
          <a:prstGeom prst="rect">
            <a:avLst/>
          </a:prstGeom>
          <a:noFill/>
          <a:ln>
            <a:noFill/>
          </a:ln>
        </p:spPr>
      </p:pic>
      <p:pic>
        <p:nvPicPr>
          <p:cNvPr id="216" name="Google Shape;216;p37"/>
          <p:cNvPicPr preferRelativeResize="0"/>
          <p:nvPr/>
        </p:nvPicPr>
        <p:blipFill>
          <a:blip r:embed="rId4">
            <a:alphaModFix/>
          </a:blip>
          <a:stretch>
            <a:fillRect/>
          </a:stretch>
        </p:blipFill>
        <p:spPr>
          <a:xfrm>
            <a:off x="5492600" y="3362675"/>
            <a:ext cx="3423825" cy="1521350"/>
          </a:xfrm>
          <a:prstGeom prst="rect">
            <a:avLst/>
          </a:prstGeom>
          <a:noFill/>
          <a:ln>
            <a:noFill/>
          </a:ln>
        </p:spPr>
      </p:pic>
      <p:sp>
        <p:nvSpPr>
          <p:cNvPr id="217" name="Google Shape;217;p37"/>
          <p:cNvSpPr txBox="1"/>
          <p:nvPr>
            <p:ph idx="1" type="body"/>
          </p:nvPr>
        </p:nvSpPr>
        <p:spPr>
          <a:xfrm>
            <a:off x="208100" y="1171475"/>
            <a:ext cx="52845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Char char="●"/>
            </a:pPr>
            <a:r>
              <a:rPr lang="en">
                <a:solidFill>
                  <a:schemeClr val="lt1"/>
                </a:solidFill>
              </a:rPr>
              <a:t>Accuracy: 63%</a:t>
            </a:r>
            <a:endParaRPr b="1">
              <a:solidFill>
                <a:schemeClr val="lt1"/>
              </a:solidFill>
            </a:endParaRPr>
          </a:p>
          <a:p>
            <a:pPr indent="-342900" lvl="0" marL="457200" rtl="0" algn="l">
              <a:spcBef>
                <a:spcPts val="0"/>
              </a:spcBef>
              <a:spcAft>
                <a:spcPts val="0"/>
              </a:spcAft>
              <a:buClr>
                <a:schemeClr val="lt1"/>
              </a:buClr>
              <a:buSzPts val="1800"/>
              <a:buChar char="●"/>
            </a:pPr>
            <a:r>
              <a:rPr b="1" lang="en">
                <a:solidFill>
                  <a:schemeClr val="lt1"/>
                </a:solidFill>
              </a:rPr>
              <a:t>The model is better at identifying : Surgery (188)</a:t>
            </a:r>
            <a:r>
              <a:rPr lang="en">
                <a:solidFill>
                  <a:schemeClr val="lt1"/>
                </a:solidFill>
              </a:rPr>
              <a:t> and </a:t>
            </a:r>
            <a:r>
              <a:rPr b="1" lang="en">
                <a:solidFill>
                  <a:schemeClr val="lt1"/>
                </a:solidFill>
              </a:rPr>
              <a:t>General Medicine (123)</a:t>
            </a:r>
            <a:r>
              <a:rPr lang="en">
                <a:solidFill>
                  <a:schemeClr val="lt1"/>
                </a:solidFill>
              </a:rPr>
              <a:t> </a:t>
            </a:r>
            <a:endParaRPr>
              <a:solidFill>
                <a:schemeClr val="lt1"/>
              </a:solidFill>
            </a:endParaRPr>
          </a:p>
          <a:p>
            <a:pPr indent="-342900" lvl="0" marL="457200" rtl="0" algn="l">
              <a:spcBef>
                <a:spcPts val="0"/>
              </a:spcBef>
              <a:spcAft>
                <a:spcPts val="0"/>
              </a:spcAft>
              <a:buClr>
                <a:schemeClr val="lt1"/>
              </a:buClr>
              <a:buSzPts val="1800"/>
              <a:buChar char="●"/>
            </a:pPr>
            <a:r>
              <a:rPr b="1" lang="en">
                <a:solidFill>
                  <a:schemeClr val="lt1"/>
                </a:solidFill>
              </a:rPr>
              <a:t>Cardiovascular/Pulmonary</a:t>
            </a:r>
            <a:r>
              <a:rPr lang="en">
                <a:solidFill>
                  <a:schemeClr val="lt1"/>
                </a:solidFill>
              </a:rPr>
              <a:t> has significant misclassifications into "Surgery" (34 cases) and "General Medicine" (22 cases) </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It also struggled with Radiology </a:t>
            </a:r>
            <a:endParaRPr>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8"/>
          <p:cNvSpPr txBox="1"/>
          <p:nvPr/>
        </p:nvSpPr>
        <p:spPr>
          <a:xfrm>
            <a:off x="76200" y="1960925"/>
            <a:ext cx="8991600" cy="187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4960">
                <a:solidFill>
                  <a:srgbClr val="36E9FD"/>
                </a:solidFill>
              </a:rPr>
              <a:t>LSTM</a:t>
            </a:r>
            <a:endParaRPr sz="4960">
              <a:solidFill>
                <a:srgbClr val="36E9FD"/>
              </a:solidFill>
            </a:endParaRPr>
          </a:p>
          <a:p>
            <a:pPr indent="0" lvl="0" marL="0" rtl="0" algn="ctr">
              <a:spcBef>
                <a:spcPts val="0"/>
              </a:spcBef>
              <a:spcAft>
                <a:spcPts val="0"/>
              </a:spcAft>
              <a:buNone/>
            </a:pPr>
            <a:r>
              <a:rPr lang="en" sz="2000">
                <a:solidFill>
                  <a:srgbClr val="36E9FD"/>
                </a:solidFill>
              </a:rPr>
              <a:t>Long Short-Term Memory (LSTM) is a type of recurrent neural network (RNN) designed to capture long-term dependencies in sequential data by using memory cells and gating mechanisms</a:t>
            </a:r>
            <a:endParaRPr sz="2000">
              <a:solidFill>
                <a:srgbClr val="36E9FD"/>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36E9FD"/>
                </a:solidFill>
              </a:rPr>
              <a:t>LSTM</a:t>
            </a:r>
            <a:endParaRPr>
              <a:solidFill>
                <a:srgbClr val="36E9FD"/>
              </a:solidFill>
            </a:endParaRPr>
          </a:p>
        </p:txBody>
      </p:sp>
      <p:sp>
        <p:nvSpPr>
          <p:cNvPr id="228" name="Google Shape;228;p39"/>
          <p:cNvSpPr txBox="1"/>
          <p:nvPr>
            <p:ph idx="1" type="body"/>
          </p:nvPr>
        </p:nvSpPr>
        <p:spPr>
          <a:xfrm>
            <a:off x="208100" y="1171475"/>
            <a:ext cx="52845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lt1"/>
              </a:buClr>
              <a:buSzPts val="1800"/>
              <a:buChar char="●"/>
            </a:pPr>
            <a:r>
              <a:rPr lang="en">
                <a:solidFill>
                  <a:schemeClr val="lt1"/>
                </a:solidFill>
              </a:rPr>
              <a:t>Accuracy: </a:t>
            </a:r>
            <a:r>
              <a:rPr lang="en">
                <a:solidFill>
                  <a:schemeClr val="lt1"/>
                </a:solidFill>
              </a:rPr>
              <a:t>65%</a:t>
            </a:r>
            <a:endParaRPr b="1">
              <a:solidFill>
                <a:schemeClr val="lt1"/>
              </a:solidFill>
            </a:endParaRPr>
          </a:p>
          <a:p>
            <a:pPr indent="-342900" lvl="0" marL="457200" rtl="0" algn="l">
              <a:spcBef>
                <a:spcPts val="0"/>
              </a:spcBef>
              <a:spcAft>
                <a:spcPts val="0"/>
              </a:spcAft>
              <a:buClr>
                <a:schemeClr val="lt1"/>
              </a:buClr>
              <a:buSzPts val="1800"/>
              <a:buChar char="●"/>
            </a:pPr>
            <a:r>
              <a:rPr b="1" lang="en">
                <a:solidFill>
                  <a:schemeClr val="lt1"/>
                </a:solidFill>
              </a:rPr>
              <a:t>The model is better at identifying : Surgery (206)</a:t>
            </a:r>
            <a:r>
              <a:rPr lang="en">
                <a:solidFill>
                  <a:schemeClr val="lt1"/>
                </a:solidFill>
              </a:rPr>
              <a:t> and </a:t>
            </a:r>
            <a:r>
              <a:rPr b="1" lang="en">
                <a:solidFill>
                  <a:schemeClr val="lt1"/>
                </a:solidFill>
              </a:rPr>
              <a:t>General Medicine (129)</a:t>
            </a:r>
            <a:r>
              <a:rPr lang="en">
                <a:solidFill>
                  <a:schemeClr val="lt1"/>
                </a:solidFill>
              </a:rPr>
              <a:t> </a:t>
            </a:r>
            <a:endParaRPr>
              <a:solidFill>
                <a:schemeClr val="lt1"/>
              </a:solidFill>
            </a:endParaRPr>
          </a:p>
          <a:p>
            <a:pPr indent="-342900" lvl="0" marL="457200" rtl="0" algn="l">
              <a:spcBef>
                <a:spcPts val="0"/>
              </a:spcBef>
              <a:spcAft>
                <a:spcPts val="0"/>
              </a:spcAft>
              <a:buClr>
                <a:schemeClr val="lt1"/>
              </a:buClr>
              <a:buSzPts val="1800"/>
              <a:buChar char="●"/>
            </a:pPr>
            <a:r>
              <a:rPr b="1" lang="en">
                <a:solidFill>
                  <a:schemeClr val="lt1"/>
                </a:solidFill>
              </a:rPr>
              <a:t>Cardiovascular/Pulmonary</a:t>
            </a:r>
            <a:r>
              <a:rPr lang="en">
                <a:solidFill>
                  <a:schemeClr val="lt1"/>
                </a:solidFill>
              </a:rPr>
              <a:t> has significant misclassifications into "Surgery" and "General Medicine" </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This model also struggled with Neurology as it had more </a:t>
            </a:r>
            <a:r>
              <a:rPr lang="en">
                <a:solidFill>
                  <a:schemeClr val="lt1"/>
                </a:solidFill>
              </a:rPr>
              <a:t>misclassifications</a:t>
            </a:r>
            <a:r>
              <a:rPr lang="en">
                <a:solidFill>
                  <a:schemeClr val="lt1"/>
                </a:solidFill>
              </a:rPr>
              <a:t> </a:t>
            </a:r>
            <a:endParaRPr>
              <a:solidFill>
                <a:schemeClr val="lt1"/>
              </a:solidFill>
            </a:endParaRPr>
          </a:p>
          <a:p>
            <a:pPr indent="0" lvl="0" marL="457200" rtl="0" algn="l">
              <a:spcBef>
                <a:spcPts val="1200"/>
              </a:spcBef>
              <a:spcAft>
                <a:spcPts val="0"/>
              </a:spcAft>
              <a:buNone/>
            </a:pPr>
            <a:r>
              <a:t/>
            </a:r>
            <a:endParaRPr>
              <a:solidFill>
                <a:schemeClr val="lt1"/>
              </a:solidFill>
            </a:endParaRPr>
          </a:p>
          <a:p>
            <a:pPr indent="0" lvl="0" marL="457200" rtl="0" algn="l">
              <a:spcBef>
                <a:spcPts val="1200"/>
              </a:spcBef>
              <a:spcAft>
                <a:spcPts val="1200"/>
              </a:spcAft>
              <a:buNone/>
            </a:pPr>
            <a:r>
              <a:t/>
            </a:r>
            <a:endParaRPr>
              <a:solidFill>
                <a:schemeClr val="lt1"/>
              </a:solidFill>
            </a:endParaRPr>
          </a:p>
        </p:txBody>
      </p:sp>
      <p:pic>
        <p:nvPicPr>
          <p:cNvPr id="229" name="Google Shape;229;p39"/>
          <p:cNvPicPr preferRelativeResize="0"/>
          <p:nvPr/>
        </p:nvPicPr>
        <p:blipFill>
          <a:blip r:embed="rId3">
            <a:alphaModFix/>
          </a:blip>
          <a:stretch>
            <a:fillRect/>
          </a:stretch>
        </p:blipFill>
        <p:spPr>
          <a:xfrm>
            <a:off x="5596050" y="108650"/>
            <a:ext cx="3320376" cy="2871999"/>
          </a:xfrm>
          <a:prstGeom prst="rect">
            <a:avLst/>
          </a:prstGeom>
          <a:noFill/>
          <a:ln>
            <a:noFill/>
          </a:ln>
        </p:spPr>
      </p:pic>
      <p:pic>
        <p:nvPicPr>
          <p:cNvPr id="230" name="Google Shape;230;p39"/>
          <p:cNvPicPr preferRelativeResize="0"/>
          <p:nvPr/>
        </p:nvPicPr>
        <p:blipFill>
          <a:blip r:embed="rId4">
            <a:alphaModFix/>
          </a:blip>
          <a:stretch>
            <a:fillRect/>
          </a:stretch>
        </p:blipFill>
        <p:spPr>
          <a:xfrm>
            <a:off x="5492600" y="3362675"/>
            <a:ext cx="3423825" cy="1521350"/>
          </a:xfrm>
          <a:prstGeom prst="rect">
            <a:avLst/>
          </a:prstGeom>
          <a:noFill/>
          <a:ln>
            <a:noFill/>
          </a:ln>
        </p:spPr>
      </p:pic>
      <p:pic>
        <p:nvPicPr>
          <p:cNvPr id="231" name="Google Shape;231;p39"/>
          <p:cNvPicPr preferRelativeResize="0"/>
          <p:nvPr/>
        </p:nvPicPr>
        <p:blipFill>
          <a:blip r:embed="rId5">
            <a:alphaModFix/>
          </a:blip>
          <a:stretch>
            <a:fillRect/>
          </a:stretch>
        </p:blipFill>
        <p:spPr>
          <a:xfrm>
            <a:off x="5483409" y="108650"/>
            <a:ext cx="3545653" cy="3254026"/>
          </a:xfrm>
          <a:prstGeom prst="rect">
            <a:avLst/>
          </a:prstGeom>
          <a:noFill/>
          <a:ln>
            <a:noFill/>
          </a:ln>
        </p:spPr>
      </p:pic>
      <p:pic>
        <p:nvPicPr>
          <p:cNvPr id="232" name="Google Shape;232;p39"/>
          <p:cNvPicPr preferRelativeResize="0"/>
          <p:nvPr/>
        </p:nvPicPr>
        <p:blipFill>
          <a:blip r:embed="rId6">
            <a:alphaModFix/>
          </a:blip>
          <a:stretch>
            <a:fillRect/>
          </a:stretch>
        </p:blipFill>
        <p:spPr>
          <a:xfrm>
            <a:off x="5483415" y="3189238"/>
            <a:ext cx="3545649" cy="18682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4400">
                <a:solidFill>
                  <a:srgbClr val="36E9FD"/>
                </a:solidFill>
              </a:rPr>
              <a:t>Interesting Findings</a:t>
            </a:r>
            <a:endParaRPr b="1">
              <a:solidFill>
                <a:srgbClr val="36E9FD"/>
              </a:solidFill>
            </a:endParaRPr>
          </a:p>
        </p:txBody>
      </p:sp>
      <p:sp>
        <p:nvSpPr>
          <p:cNvPr id="238" name="Google Shape;238;p40"/>
          <p:cNvSpPr txBox="1"/>
          <p:nvPr>
            <p:ph idx="1" type="body"/>
          </p:nvPr>
        </p:nvSpPr>
        <p:spPr>
          <a:xfrm>
            <a:off x="311700" y="13331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lt1"/>
              </a:buClr>
              <a:buSzPts val="1800"/>
              <a:buChar char="●"/>
            </a:pPr>
            <a:r>
              <a:rPr lang="en">
                <a:solidFill>
                  <a:schemeClr val="lt1"/>
                </a:solidFill>
              </a:rPr>
              <a:t>All our models struggled in differentiating between cardiovascular and surgery, and orthopedic and surgery </a:t>
            </a:r>
            <a:br>
              <a:rPr lang="en">
                <a:solidFill>
                  <a:schemeClr val="lt1"/>
                </a:solidFill>
              </a:rPr>
            </a:b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Even with the use of ClinicalBERT, which incorporates domain-specific knowledge as a vectorizer, we observed no significant improvement in performance compared to TF-IDF and Word2Vec </a:t>
            </a:r>
            <a:br>
              <a:rPr lang="en">
                <a:solidFill>
                  <a:schemeClr val="lt1"/>
                </a:solidFill>
              </a:rPr>
            </a:b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Interestingly, TF-IDF and Word2Vec produced identical accuracy levels across all models.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4400">
                <a:solidFill>
                  <a:srgbClr val="36E9FD"/>
                </a:solidFill>
              </a:rPr>
              <a:t>Challenges Faced</a:t>
            </a:r>
            <a:endParaRPr b="1">
              <a:solidFill>
                <a:srgbClr val="36E9FD"/>
              </a:solidFill>
            </a:endParaRPr>
          </a:p>
        </p:txBody>
      </p:sp>
      <p:sp>
        <p:nvSpPr>
          <p:cNvPr id="244" name="Google Shape;244;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7F7F7"/>
              </a:buClr>
              <a:buSzPts val="1800"/>
              <a:buChar char="●"/>
            </a:pPr>
            <a:r>
              <a:rPr lang="en">
                <a:solidFill>
                  <a:srgbClr val="F7F7F7"/>
                </a:solidFill>
              </a:rPr>
              <a:t>Lack of extensive medical transcriptions due to HIPAA regulations </a:t>
            </a:r>
            <a:endParaRPr>
              <a:solidFill>
                <a:srgbClr val="F7F7F7"/>
              </a:solidFill>
            </a:endParaRPr>
          </a:p>
          <a:p>
            <a:pPr indent="-342900" lvl="0" marL="457200" rtl="0" algn="l">
              <a:spcBef>
                <a:spcPts val="0"/>
              </a:spcBef>
              <a:spcAft>
                <a:spcPts val="0"/>
              </a:spcAft>
              <a:buClr>
                <a:srgbClr val="F7F7F7"/>
              </a:buClr>
              <a:buSzPts val="1800"/>
              <a:buChar char="●"/>
            </a:pPr>
            <a:r>
              <a:rPr lang="en">
                <a:solidFill>
                  <a:srgbClr val="F7F7F7"/>
                </a:solidFill>
              </a:rPr>
              <a:t>Complex medical terms </a:t>
            </a:r>
            <a:endParaRPr>
              <a:solidFill>
                <a:srgbClr val="F7F7F7"/>
              </a:solidFill>
            </a:endParaRPr>
          </a:p>
          <a:p>
            <a:pPr indent="-342900" lvl="0" marL="457200" rtl="0" algn="l">
              <a:spcBef>
                <a:spcPts val="0"/>
              </a:spcBef>
              <a:spcAft>
                <a:spcPts val="0"/>
              </a:spcAft>
              <a:buClr>
                <a:srgbClr val="F7F7F7"/>
              </a:buClr>
              <a:buSzPts val="1800"/>
              <a:buChar char="●"/>
            </a:pPr>
            <a:r>
              <a:rPr lang="en">
                <a:solidFill>
                  <a:srgbClr val="F7F7F7"/>
                </a:solidFill>
              </a:rPr>
              <a:t>More domain knowledge would have been helpful </a:t>
            </a:r>
            <a:endParaRPr>
              <a:solidFill>
                <a:srgbClr val="F7F7F7"/>
              </a:solidFill>
            </a:endParaRPr>
          </a:p>
          <a:p>
            <a:pPr indent="-342900" lvl="0" marL="457200" rtl="0" algn="l">
              <a:spcBef>
                <a:spcPts val="0"/>
              </a:spcBef>
              <a:spcAft>
                <a:spcPts val="0"/>
              </a:spcAft>
              <a:buClr>
                <a:srgbClr val="F7F7F7"/>
              </a:buClr>
              <a:buSzPts val="1800"/>
              <a:buChar char="●"/>
            </a:pPr>
            <a:r>
              <a:rPr lang="en">
                <a:solidFill>
                  <a:srgbClr val="F7F7F7"/>
                </a:solidFill>
              </a:rPr>
              <a:t>Common </a:t>
            </a:r>
            <a:r>
              <a:rPr lang="en">
                <a:solidFill>
                  <a:srgbClr val="F7F7F7"/>
                </a:solidFill>
              </a:rPr>
              <a:t>medical</a:t>
            </a:r>
            <a:r>
              <a:rPr lang="en">
                <a:solidFill>
                  <a:srgbClr val="F7F7F7"/>
                </a:solidFill>
              </a:rPr>
              <a:t> terms across different classes</a:t>
            </a:r>
            <a:endParaRPr>
              <a:solidFill>
                <a:srgbClr val="F7F7F7"/>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1209875" y="565200"/>
            <a:ext cx="6688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36E9FD"/>
                </a:solidFill>
              </a:rPr>
              <a:t>Real Life Application (Motivation)  </a:t>
            </a:r>
            <a:endParaRPr b="1" sz="3000">
              <a:solidFill>
                <a:srgbClr val="36E9FD"/>
              </a:solidFill>
            </a:endParaRPr>
          </a:p>
          <a:p>
            <a:pPr indent="0" lvl="0" marL="0" rtl="0" algn="l">
              <a:spcBef>
                <a:spcPts val="0"/>
              </a:spcBef>
              <a:spcAft>
                <a:spcPts val="0"/>
              </a:spcAft>
              <a:buNone/>
            </a:pPr>
            <a:r>
              <a:t/>
            </a:r>
            <a:endParaRPr sz="3000">
              <a:solidFill>
                <a:srgbClr val="36E9FD"/>
              </a:solidFill>
            </a:endParaRPr>
          </a:p>
        </p:txBody>
      </p:sp>
      <p:sp>
        <p:nvSpPr>
          <p:cNvPr id="72" name="Google Shape;72;p15"/>
          <p:cNvSpPr txBox="1"/>
          <p:nvPr>
            <p:ph idx="1" type="body"/>
          </p:nvPr>
        </p:nvSpPr>
        <p:spPr>
          <a:xfrm>
            <a:off x="759175" y="1338125"/>
            <a:ext cx="7687800" cy="2279700"/>
          </a:xfrm>
          <a:prstGeom prst="rect">
            <a:avLst/>
          </a:prstGeom>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FFFFFF"/>
              </a:buClr>
              <a:buSzPts val="1450"/>
              <a:buChar char="●"/>
            </a:pPr>
            <a:r>
              <a:rPr lang="en" sz="1450">
                <a:solidFill>
                  <a:srgbClr val="FFFFFF"/>
                </a:solidFill>
              </a:rPr>
              <a:t>Accurate classification helps send reports and patient data to the right specialist or department, saving time and reducing paperwork which allows healthcare providers to focus on critical cases quickly by categorizing urgent cases based on medical specialty.</a:t>
            </a:r>
            <a:endParaRPr sz="1450">
              <a:solidFill>
                <a:srgbClr val="FFFFFF"/>
              </a:solidFill>
            </a:endParaRPr>
          </a:p>
          <a:p>
            <a:pPr indent="0" lvl="0" marL="457200" rtl="0" algn="l">
              <a:lnSpc>
                <a:spcPct val="100000"/>
              </a:lnSpc>
              <a:spcBef>
                <a:spcPts val="0"/>
              </a:spcBef>
              <a:spcAft>
                <a:spcPts val="0"/>
              </a:spcAft>
              <a:buNone/>
            </a:pPr>
            <a:r>
              <a:t/>
            </a:r>
            <a:endParaRPr sz="1450">
              <a:solidFill>
                <a:srgbClr val="FFFFFF"/>
              </a:solidFill>
            </a:endParaRPr>
          </a:p>
          <a:p>
            <a:pPr indent="-320675" lvl="0" marL="457200" rtl="0" algn="l">
              <a:lnSpc>
                <a:spcPct val="100000"/>
              </a:lnSpc>
              <a:spcBef>
                <a:spcPts val="0"/>
              </a:spcBef>
              <a:spcAft>
                <a:spcPts val="0"/>
              </a:spcAft>
              <a:buClr>
                <a:srgbClr val="FFFFFF"/>
              </a:buClr>
              <a:buSzPts val="1450"/>
              <a:buChar char="●"/>
            </a:pPr>
            <a:r>
              <a:rPr lang="en" sz="1450">
                <a:solidFill>
                  <a:srgbClr val="FFFFFF"/>
                </a:solidFill>
              </a:rPr>
              <a:t>Can be used for training healthcare professionals by providing examples of how cases align with medical specialties.</a:t>
            </a:r>
            <a:endParaRPr sz="1450">
              <a:solidFill>
                <a:srgbClr val="FFFFFF"/>
              </a:solidFill>
            </a:endParaRPr>
          </a:p>
          <a:p>
            <a:pPr indent="0" lvl="0" marL="0" rtl="0" algn="l">
              <a:spcBef>
                <a:spcPts val="0"/>
              </a:spcBef>
              <a:spcAft>
                <a:spcPts val="0"/>
              </a:spcAft>
              <a:buNone/>
            </a:pPr>
            <a:r>
              <a:t/>
            </a:r>
            <a:endParaRPr sz="1450">
              <a:solidFill>
                <a:srgbClr val="FFFFF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4400">
                <a:solidFill>
                  <a:srgbClr val="36E9FD"/>
                </a:solidFill>
              </a:rPr>
              <a:t>Demo</a:t>
            </a:r>
            <a:endParaRPr b="1">
              <a:solidFill>
                <a:srgbClr val="36E9FD"/>
              </a:solidFill>
            </a:endParaRPr>
          </a:p>
        </p:txBody>
      </p:sp>
      <p:pic>
        <p:nvPicPr>
          <p:cNvPr descr="The video displays specialty classification from medical transcription." id="250" name="Google Shape;250;p42" title="Specialty Classification from Medical Transcription -  Team 102">
            <a:hlinkClick r:id="rId3"/>
          </p:cNvPr>
          <p:cNvPicPr preferRelativeResize="0"/>
          <p:nvPr/>
        </p:nvPicPr>
        <p:blipFill>
          <a:blip r:embed="rId4">
            <a:alphaModFix/>
          </a:blip>
          <a:stretch>
            <a:fillRect/>
          </a:stretch>
        </p:blipFill>
        <p:spPr>
          <a:xfrm>
            <a:off x="851050" y="1128275"/>
            <a:ext cx="6884500" cy="3872525"/>
          </a:xfrm>
          <a:prstGeom prst="rect">
            <a:avLst/>
          </a:prstGeom>
          <a:noFill/>
          <a:ln>
            <a:noFill/>
          </a:ln>
        </p:spPr>
      </p:pic>
      <p:sp>
        <p:nvSpPr>
          <p:cNvPr id="251" name="Google Shape;251;p42"/>
          <p:cNvSpPr txBox="1"/>
          <p:nvPr/>
        </p:nvSpPr>
        <p:spPr>
          <a:xfrm>
            <a:off x="2022950" y="666475"/>
            <a:ext cx="5867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Video Link: </a:t>
            </a:r>
            <a:r>
              <a:rPr lang="en">
                <a:solidFill>
                  <a:schemeClr val="lt1"/>
                </a:solidFill>
              </a:rPr>
              <a:t>https://youtu.be/2Ss_knLWzi8</a:t>
            </a:r>
            <a:endParaRPr>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3"/>
          <p:cNvSpPr txBox="1"/>
          <p:nvPr>
            <p:ph type="title"/>
          </p:nvPr>
        </p:nvSpPr>
        <p:spPr>
          <a:xfrm>
            <a:off x="426925" y="1735500"/>
            <a:ext cx="8520600" cy="2456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4400">
                <a:solidFill>
                  <a:schemeClr val="lt1"/>
                </a:solidFill>
              </a:rPr>
              <a:t>Thank you!</a:t>
            </a:r>
            <a:endParaRPr sz="4400">
              <a:solidFill>
                <a:schemeClr val="lt1"/>
              </a:solidFill>
            </a:endParaRPr>
          </a:p>
          <a:p>
            <a:pPr indent="0" lvl="0" marL="0" rtl="0" algn="ctr">
              <a:spcBef>
                <a:spcPts val="0"/>
              </a:spcBef>
              <a:spcAft>
                <a:spcPts val="0"/>
              </a:spcAft>
              <a:buNone/>
            </a:pPr>
            <a:r>
              <a:rPr lang="en" sz="4400">
                <a:solidFill>
                  <a:srgbClr val="36E9FD"/>
                </a:solidFill>
              </a:rPr>
              <a:t>Presented by Team 102</a:t>
            </a:r>
            <a:endParaRPr sz="4400">
              <a:solidFill>
                <a:srgbClr val="36E9FD"/>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1096000" y="445025"/>
            <a:ext cx="6962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36E9FD"/>
                </a:solidFill>
              </a:rPr>
              <a:t>Contributions per member</a:t>
            </a:r>
            <a:endParaRPr b="1" sz="4600"/>
          </a:p>
        </p:txBody>
      </p:sp>
      <p:sp>
        <p:nvSpPr>
          <p:cNvPr id="78" name="Google Shape;78;p16"/>
          <p:cNvSpPr txBox="1"/>
          <p:nvPr>
            <p:ph idx="1" type="body"/>
          </p:nvPr>
        </p:nvSpPr>
        <p:spPr>
          <a:xfrm>
            <a:off x="992350" y="1066925"/>
            <a:ext cx="7250700" cy="39138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688"/>
              <a:buNone/>
            </a:pPr>
            <a:r>
              <a:rPr b="1" lang="en" sz="1425">
                <a:solidFill>
                  <a:srgbClr val="36E9FD"/>
                </a:solidFill>
              </a:rPr>
              <a:t>Mumuksha:</a:t>
            </a:r>
            <a:endParaRPr b="1" sz="1425">
              <a:solidFill>
                <a:srgbClr val="36E9FD"/>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Conducted Exploratory Data Analysis</a:t>
            </a:r>
            <a:endParaRPr sz="1425">
              <a:solidFill>
                <a:schemeClr val="lt1"/>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Applied Word2Vec vectorization</a:t>
            </a:r>
            <a:endParaRPr sz="1425">
              <a:solidFill>
                <a:schemeClr val="lt1"/>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Trained Logistic Regression with different vectorizers and hyperparameters</a:t>
            </a:r>
            <a:endParaRPr sz="1425">
              <a:solidFill>
                <a:schemeClr val="lt1"/>
              </a:solidFill>
            </a:endParaRPr>
          </a:p>
          <a:p>
            <a:pPr indent="0" lvl="0" marL="0" rtl="0" algn="l">
              <a:lnSpc>
                <a:spcPct val="80000"/>
              </a:lnSpc>
              <a:spcBef>
                <a:spcPts val="0"/>
              </a:spcBef>
              <a:spcAft>
                <a:spcPts val="0"/>
              </a:spcAft>
              <a:buSzPts val="688"/>
              <a:buNone/>
            </a:pPr>
            <a:r>
              <a:t/>
            </a:r>
            <a:endParaRPr sz="1425">
              <a:solidFill>
                <a:schemeClr val="lt1"/>
              </a:solidFill>
            </a:endParaRPr>
          </a:p>
          <a:p>
            <a:pPr indent="0" lvl="0" marL="0" rtl="0" algn="l">
              <a:lnSpc>
                <a:spcPct val="80000"/>
              </a:lnSpc>
              <a:spcBef>
                <a:spcPts val="0"/>
              </a:spcBef>
              <a:spcAft>
                <a:spcPts val="0"/>
              </a:spcAft>
              <a:buSzPts val="688"/>
              <a:buNone/>
            </a:pPr>
            <a:r>
              <a:rPr b="1" lang="en" sz="1425">
                <a:solidFill>
                  <a:srgbClr val="36E9FD"/>
                </a:solidFill>
              </a:rPr>
              <a:t>Pragya:</a:t>
            </a:r>
            <a:endParaRPr b="1" sz="1425">
              <a:solidFill>
                <a:srgbClr val="36E9FD"/>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Worked on EDA and developed a data cleaning pipeline with test cases</a:t>
            </a:r>
            <a:endParaRPr sz="1425">
              <a:solidFill>
                <a:schemeClr val="lt1"/>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Applied TF-IDF vectorization</a:t>
            </a:r>
            <a:endParaRPr sz="1425">
              <a:solidFill>
                <a:schemeClr val="lt1"/>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Trained Random Forest </a:t>
            </a:r>
            <a:r>
              <a:rPr lang="en" sz="1425">
                <a:solidFill>
                  <a:schemeClr val="lt1"/>
                </a:solidFill>
              </a:rPr>
              <a:t>with different vectorizers and hyperparameters</a:t>
            </a:r>
            <a:endParaRPr sz="1425">
              <a:solidFill>
                <a:schemeClr val="lt1"/>
              </a:solidFill>
            </a:endParaRPr>
          </a:p>
          <a:p>
            <a:pPr indent="0" lvl="0" marL="0" rtl="0" algn="l">
              <a:lnSpc>
                <a:spcPct val="80000"/>
              </a:lnSpc>
              <a:spcBef>
                <a:spcPts val="0"/>
              </a:spcBef>
              <a:spcAft>
                <a:spcPts val="0"/>
              </a:spcAft>
              <a:buSzPts val="688"/>
              <a:buNone/>
            </a:pPr>
            <a:r>
              <a:t/>
            </a:r>
            <a:endParaRPr sz="1425">
              <a:solidFill>
                <a:schemeClr val="lt1"/>
              </a:solidFill>
            </a:endParaRPr>
          </a:p>
          <a:p>
            <a:pPr indent="0" lvl="0" marL="0" rtl="0" algn="l">
              <a:lnSpc>
                <a:spcPct val="80000"/>
              </a:lnSpc>
              <a:spcBef>
                <a:spcPts val="0"/>
              </a:spcBef>
              <a:spcAft>
                <a:spcPts val="0"/>
              </a:spcAft>
              <a:buSzPts val="688"/>
              <a:buNone/>
            </a:pPr>
            <a:r>
              <a:rPr b="1" lang="en" sz="1425">
                <a:solidFill>
                  <a:srgbClr val="00FFFF"/>
                </a:solidFill>
              </a:rPr>
              <a:t>Pratham:</a:t>
            </a:r>
            <a:endParaRPr b="1" sz="1425">
              <a:solidFill>
                <a:srgbClr val="00FFFF"/>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Worked on creating a data cleaning </a:t>
            </a:r>
            <a:r>
              <a:rPr lang="en" sz="1425">
                <a:solidFill>
                  <a:schemeClr val="lt1"/>
                </a:solidFill>
              </a:rPr>
              <a:t>function and its testing</a:t>
            </a:r>
            <a:endParaRPr sz="1425">
              <a:solidFill>
                <a:schemeClr val="lt1"/>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Performed feature engineering-combining and dropping categories aided by NER</a:t>
            </a:r>
            <a:endParaRPr sz="1425">
              <a:solidFill>
                <a:schemeClr val="lt1"/>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Applied </a:t>
            </a:r>
            <a:r>
              <a:rPr lang="en" sz="1425">
                <a:solidFill>
                  <a:schemeClr val="lt1"/>
                </a:solidFill>
              </a:rPr>
              <a:t>ClinicalBERT vectorization</a:t>
            </a:r>
            <a:endParaRPr sz="1425">
              <a:solidFill>
                <a:schemeClr val="lt1"/>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Trained RoBERTa and SVM </a:t>
            </a:r>
            <a:r>
              <a:rPr lang="en" sz="1425">
                <a:solidFill>
                  <a:schemeClr val="lt1"/>
                </a:solidFill>
              </a:rPr>
              <a:t>with different embeddings</a:t>
            </a:r>
            <a:endParaRPr sz="1425">
              <a:solidFill>
                <a:schemeClr val="lt1"/>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Trained LSTM model using ClinicalBERT embeddings</a:t>
            </a:r>
            <a:endParaRPr sz="1425">
              <a:solidFill>
                <a:schemeClr val="lt1"/>
              </a:solidFill>
            </a:endParaRPr>
          </a:p>
          <a:p>
            <a:pPr indent="0" lvl="0" marL="0" rtl="0" algn="l">
              <a:lnSpc>
                <a:spcPct val="80000"/>
              </a:lnSpc>
              <a:spcBef>
                <a:spcPts val="0"/>
              </a:spcBef>
              <a:spcAft>
                <a:spcPts val="0"/>
              </a:spcAft>
              <a:buSzPts val="688"/>
              <a:buNone/>
            </a:pPr>
            <a:r>
              <a:t/>
            </a:r>
            <a:endParaRPr sz="1425">
              <a:solidFill>
                <a:schemeClr val="lt1"/>
              </a:solidFill>
            </a:endParaRPr>
          </a:p>
          <a:p>
            <a:pPr indent="0" lvl="0" marL="0" rtl="0" algn="l">
              <a:lnSpc>
                <a:spcPct val="80000"/>
              </a:lnSpc>
              <a:spcBef>
                <a:spcPts val="0"/>
              </a:spcBef>
              <a:spcAft>
                <a:spcPts val="0"/>
              </a:spcAft>
              <a:buSzPts val="688"/>
              <a:buNone/>
            </a:pPr>
            <a:r>
              <a:rPr b="1" lang="en" sz="1425">
                <a:solidFill>
                  <a:srgbClr val="00FFFF"/>
                </a:solidFill>
              </a:rPr>
              <a:t>Team work:</a:t>
            </a:r>
            <a:endParaRPr b="1" sz="1425">
              <a:solidFill>
                <a:srgbClr val="00FFFF"/>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Model comparison, evaluated</a:t>
            </a:r>
            <a:r>
              <a:rPr lang="en" sz="1425">
                <a:solidFill>
                  <a:schemeClr val="lt1"/>
                </a:solidFill>
              </a:rPr>
              <a:t> model performance using appropriate metrics</a:t>
            </a:r>
            <a:endParaRPr sz="1425">
              <a:solidFill>
                <a:schemeClr val="lt1"/>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Cleaned and optimized code</a:t>
            </a:r>
            <a:endParaRPr sz="1425">
              <a:solidFill>
                <a:schemeClr val="lt1"/>
              </a:solidFill>
            </a:endParaRPr>
          </a:p>
          <a:p>
            <a:pPr indent="-319087" lvl="0" marL="457200" rtl="0" algn="l">
              <a:lnSpc>
                <a:spcPct val="80000"/>
              </a:lnSpc>
              <a:spcBef>
                <a:spcPts val="0"/>
              </a:spcBef>
              <a:spcAft>
                <a:spcPts val="0"/>
              </a:spcAft>
              <a:buClr>
                <a:schemeClr val="lt1"/>
              </a:buClr>
              <a:buSzPts val="1425"/>
              <a:buChar char="●"/>
            </a:pPr>
            <a:r>
              <a:rPr lang="en" sz="1425">
                <a:solidFill>
                  <a:schemeClr val="lt1"/>
                </a:solidFill>
              </a:rPr>
              <a:t>Worked on </a:t>
            </a:r>
            <a:r>
              <a:rPr lang="en" sz="1425">
                <a:solidFill>
                  <a:schemeClr val="lt1"/>
                </a:solidFill>
              </a:rPr>
              <a:t>Unit tests, </a:t>
            </a:r>
            <a:r>
              <a:rPr lang="en" sz="1425">
                <a:solidFill>
                  <a:schemeClr val="lt1"/>
                </a:solidFill>
              </a:rPr>
              <a:t>Demo, PPT, Report</a:t>
            </a:r>
            <a:endParaRPr sz="1425">
              <a:solidFill>
                <a:schemeClr val="lt1"/>
              </a:solidFill>
            </a:endParaRPr>
          </a:p>
          <a:p>
            <a:pPr indent="0" lvl="0" marL="0" rtl="0" algn="l">
              <a:lnSpc>
                <a:spcPct val="80000"/>
              </a:lnSpc>
              <a:spcBef>
                <a:spcPts val="0"/>
              </a:spcBef>
              <a:spcAft>
                <a:spcPts val="0"/>
              </a:spcAft>
              <a:buSzPts val="688"/>
              <a:buNone/>
            </a:pPr>
            <a:r>
              <a:t/>
            </a:r>
            <a:endParaRPr sz="1425">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936625" y="4770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900">
                <a:solidFill>
                  <a:srgbClr val="36E9FD"/>
                </a:solidFill>
              </a:rPr>
              <a:t>Dataset</a:t>
            </a:r>
            <a:endParaRPr b="1" sz="4600"/>
          </a:p>
        </p:txBody>
      </p:sp>
      <p:sp>
        <p:nvSpPr>
          <p:cNvPr id="84" name="Google Shape;84;p17"/>
          <p:cNvSpPr txBox="1"/>
          <p:nvPr>
            <p:ph idx="1" type="body"/>
          </p:nvPr>
        </p:nvSpPr>
        <p:spPr>
          <a:xfrm>
            <a:off x="936625" y="1184525"/>
            <a:ext cx="7013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400">
                <a:solidFill>
                  <a:schemeClr val="lt1"/>
                </a:solidFill>
              </a:rPr>
              <a:t>The dataset contains </a:t>
            </a:r>
            <a:r>
              <a:rPr b="1" lang="en" sz="1400">
                <a:solidFill>
                  <a:srgbClr val="36E9FD"/>
                </a:solidFill>
              </a:rPr>
              <a:t>4,998 data points</a:t>
            </a:r>
            <a:r>
              <a:rPr lang="en" sz="1400">
                <a:solidFill>
                  <a:schemeClr val="lt1"/>
                </a:solidFill>
              </a:rPr>
              <a:t> with the following columns:</a:t>
            </a:r>
            <a:endParaRPr sz="1400">
              <a:solidFill>
                <a:schemeClr val="lt1"/>
              </a:solidFill>
            </a:endParaRPr>
          </a:p>
          <a:p>
            <a:pPr indent="-317500" lvl="0" marL="457200" rtl="0" algn="l">
              <a:spcBef>
                <a:spcPts val="1200"/>
              </a:spcBef>
              <a:spcAft>
                <a:spcPts val="0"/>
              </a:spcAft>
              <a:buClr>
                <a:schemeClr val="lt1"/>
              </a:buClr>
              <a:buSzPts val="1400"/>
              <a:buChar char="●"/>
            </a:pPr>
            <a:r>
              <a:rPr b="1" lang="en" sz="1400">
                <a:solidFill>
                  <a:schemeClr val="lt1"/>
                </a:solidFill>
              </a:rPr>
              <a:t>description</a:t>
            </a:r>
            <a:endParaRPr b="1" sz="1400">
              <a:solidFill>
                <a:schemeClr val="lt1"/>
              </a:solidFill>
            </a:endParaRPr>
          </a:p>
          <a:p>
            <a:pPr indent="-317500" lvl="0" marL="457200" rtl="0" algn="l">
              <a:spcBef>
                <a:spcPts val="0"/>
              </a:spcBef>
              <a:spcAft>
                <a:spcPts val="0"/>
              </a:spcAft>
              <a:buClr>
                <a:schemeClr val="lt1"/>
              </a:buClr>
              <a:buSzPts val="1400"/>
              <a:buChar char="●"/>
            </a:pPr>
            <a:r>
              <a:rPr b="1" lang="en" sz="1400">
                <a:solidFill>
                  <a:schemeClr val="lt1"/>
                </a:solidFill>
              </a:rPr>
              <a:t>Medical_speciality ( target variable ) </a:t>
            </a:r>
            <a:endParaRPr b="1" sz="1400">
              <a:solidFill>
                <a:schemeClr val="lt1"/>
              </a:solidFill>
            </a:endParaRPr>
          </a:p>
          <a:p>
            <a:pPr indent="-317500" lvl="0" marL="457200" rtl="0" algn="l">
              <a:spcBef>
                <a:spcPts val="0"/>
              </a:spcBef>
              <a:spcAft>
                <a:spcPts val="0"/>
              </a:spcAft>
              <a:buClr>
                <a:schemeClr val="lt1"/>
              </a:buClr>
              <a:buSzPts val="1400"/>
              <a:buChar char="●"/>
            </a:pPr>
            <a:r>
              <a:rPr b="1" lang="en" sz="1400">
                <a:solidFill>
                  <a:schemeClr val="lt1"/>
                </a:solidFill>
              </a:rPr>
              <a:t>sample_name</a:t>
            </a:r>
            <a:endParaRPr b="1" sz="1400">
              <a:solidFill>
                <a:schemeClr val="lt1"/>
              </a:solidFill>
            </a:endParaRPr>
          </a:p>
          <a:p>
            <a:pPr indent="-317500" lvl="0" marL="457200" rtl="0" algn="l">
              <a:spcBef>
                <a:spcPts val="0"/>
              </a:spcBef>
              <a:spcAft>
                <a:spcPts val="0"/>
              </a:spcAft>
              <a:buClr>
                <a:schemeClr val="lt1"/>
              </a:buClr>
              <a:buSzPts val="1400"/>
              <a:buChar char="●"/>
            </a:pPr>
            <a:r>
              <a:rPr b="1" lang="en" sz="1400">
                <a:solidFill>
                  <a:schemeClr val="lt1"/>
                </a:solidFill>
              </a:rPr>
              <a:t>transcription </a:t>
            </a:r>
            <a:endParaRPr b="1" sz="1400">
              <a:solidFill>
                <a:schemeClr val="lt1"/>
              </a:solidFill>
            </a:endParaRPr>
          </a:p>
          <a:p>
            <a:pPr indent="-317500" lvl="0" marL="457200" rtl="0" algn="l">
              <a:spcBef>
                <a:spcPts val="0"/>
              </a:spcBef>
              <a:spcAft>
                <a:spcPts val="0"/>
              </a:spcAft>
              <a:buClr>
                <a:schemeClr val="lt1"/>
              </a:buClr>
              <a:buSzPts val="1400"/>
              <a:buChar char="●"/>
            </a:pPr>
            <a:r>
              <a:rPr b="1" lang="en" sz="1400">
                <a:solidFill>
                  <a:schemeClr val="lt1"/>
                </a:solidFill>
              </a:rPr>
              <a:t>keywords</a:t>
            </a:r>
            <a:endParaRPr b="1" sz="1400">
              <a:solidFill>
                <a:schemeClr val="lt1"/>
              </a:solidFill>
            </a:endParaRPr>
          </a:p>
          <a:p>
            <a:pPr indent="0" lvl="0" marL="457200" rtl="0" algn="l">
              <a:spcBef>
                <a:spcPts val="1200"/>
              </a:spcBef>
              <a:spcAft>
                <a:spcPts val="0"/>
              </a:spcAft>
              <a:buNone/>
            </a:pPr>
            <a:r>
              <a:t/>
            </a:r>
            <a:endParaRPr sz="1100">
              <a:solidFill>
                <a:schemeClr val="lt1"/>
              </a:solidFill>
            </a:endParaRPr>
          </a:p>
          <a:p>
            <a:pPr indent="0" lvl="0" marL="0" rtl="0" algn="l">
              <a:lnSpc>
                <a:spcPct val="100000"/>
              </a:lnSpc>
              <a:spcBef>
                <a:spcPts val="1200"/>
              </a:spcBef>
              <a:spcAft>
                <a:spcPts val="0"/>
              </a:spcAft>
              <a:buNone/>
            </a:pPr>
            <a:r>
              <a:t/>
            </a:r>
            <a:endParaRPr>
              <a:solidFill>
                <a:srgbClr val="36E9FD"/>
              </a:solidFill>
            </a:endParaRPr>
          </a:p>
        </p:txBody>
      </p:sp>
      <p:pic>
        <p:nvPicPr>
          <p:cNvPr descr="a computer monitor displays the message data does n't lie (Provided by Tenor)" id="85" name="Google Shape;85;p17"/>
          <p:cNvPicPr preferRelativeResize="0"/>
          <p:nvPr/>
        </p:nvPicPr>
        <p:blipFill>
          <a:blip r:embed="rId3">
            <a:alphaModFix/>
          </a:blip>
          <a:stretch>
            <a:fillRect/>
          </a:stretch>
        </p:blipFill>
        <p:spPr>
          <a:xfrm>
            <a:off x="6423575" y="591150"/>
            <a:ext cx="1835926" cy="1835926"/>
          </a:xfrm>
          <a:prstGeom prst="rect">
            <a:avLst/>
          </a:prstGeom>
          <a:noFill/>
          <a:ln>
            <a:noFill/>
          </a:ln>
        </p:spPr>
      </p:pic>
      <p:pic>
        <p:nvPicPr>
          <p:cNvPr id="86" name="Google Shape;86;p17"/>
          <p:cNvPicPr preferRelativeResize="0"/>
          <p:nvPr/>
        </p:nvPicPr>
        <p:blipFill>
          <a:blip r:embed="rId4">
            <a:alphaModFix/>
          </a:blip>
          <a:stretch>
            <a:fillRect/>
          </a:stretch>
        </p:blipFill>
        <p:spPr>
          <a:xfrm>
            <a:off x="690100" y="3328175"/>
            <a:ext cx="7332725" cy="1612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921300" y="445025"/>
            <a:ext cx="72177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2900">
                <a:solidFill>
                  <a:srgbClr val="00FFFF"/>
                </a:solidFill>
              </a:rPr>
              <a:t>Transcription count per specialty</a:t>
            </a:r>
            <a:endParaRPr b="1" sz="2900"/>
          </a:p>
          <a:p>
            <a:pPr indent="0" lvl="0" marL="0" rtl="0" algn="l">
              <a:lnSpc>
                <a:spcPct val="115000"/>
              </a:lnSpc>
              <a:spcBef>
                <a:spcPts val="1200"/>
              </a:spcBef>
              <a:spcAft>
                <a:spcPts val="0"/>
              </a:spcAft>
              <a:buClr>
                <a:schemeClr val="dk1"/>
              </a:buClr>
              <a:buSzPts val="1100"/>
              <a:buFont typeface="Arial"/>
              <a:buNone/>
            </a:pPr>
            <a:r>
              <a:t/>
            </a:r>
            <a:endParaRPr sz="2900">
              <a:solidFill>
                <a:srgbClr val="00FFFF"/>
              </a:solidFill>
            </a:endParaRPr>
          </a:p>
          <a:p>
            <a:pPr indent="0" lvl="0" marL="0" rtl="0" algn="l">
              <a:lnSpc>
                <a:spcPct val="115000"/>
              </a:lnSpc>
              <a:spcBef>
                <a:spcPts val="1200"/>
              </a:spcBef>
              <a:spcAft>
                <a:spcPts val="0"/>
              </a:spcAft>
              <a:buClr>
                <a:schemeClr val="dk1"/>
              </a:buClr>
              <a:buSzPts val="1100"/>
              <a:buFont typeface="Arial"/>
              <a:buNone/>
            </a:pPr>
            <a:r>
              <a:t/>
            </a:r>
            <a:endParaRPr sz="2900">
              <a:solidFill>
                <a:schemeClr val="dk2"/>
              </a:solidFill>
            </a:endParaRPr>
          </a:p>
          <a:p>
            <a:pPr indent="0" lvl="0" marL="0" rtl="0" algn="l">
              <a:lnSpc>
                <a:spcPct val="115000"/>
              </a:lnSpc>
              <a:spcBef>
                <a:spcPts val="1200"/>
              </a:spcBef>
              <a:spcAft>
                <a:spcPts val="0"/>
              </a:spcAft>
              <a:buClr>
                <a:schemeClr val="dk1"/>
              </a:buClr>
              <a:buSzPts val="1100"/>
              <a:buFont typeface="Arial"/>
              <a:buNone/>
            </a:pPr>
            <a:r>
              <a:t/>
            </a:r>
            <a:endParaRPr sz="2900"/>
          </a:p>
          <a:p>
            <a:pPr indent="0" lvl="0" marL="0" rtl="0" algn="l">
              <a:lnSpc>
                <a:spcPct val="115000"/>
              </a:lnSpc>
              <a:spcBef>
                <a:spcPts val="1200"/>
              </a:spcBef>
              <a:spcAft>
                <a:spcPts val="0"/>
              </a:spcAft>
              <a:buClr>
                <a:schemeClr val="dk1"/>
              </a:buClr>
              <a:buSzPts val="1100"/>
              <a:buFont typeface="Arial"/>
              <a:buNone/>
            </a:pPr>
            <a:r>
              <a:t/>
            </a:r>
            <a:endParaRPr sz="2900">
              <a:solidFill>
                <a:schemeClr val="dk2"/>
              </a:solidFill>
            </a:endParaRPr>
          </a:p>
          <a:p>
            <a:pPr indent="0" lvl="0" marL="0" rtl="0" algn="l">
              <a:lnSpc>
                <a:spcPct val="115000"/>
              </a:lnSpc>
              <a:spcBef>
                <a:spcPts val="1200"/>
              </a:spcBef>
              <a:spcAft>
                <a:spcPts val="1200"/>
              </a:spcAft>
              <a:buClr>
                <a:schemeClr val="dk1"/>
              </a:buClr>
              <a:buSzPts val="1100"/>
              <a:buFont typeface="Arial"/>
              <a:buNone/>
            </a:pPr>
            <a:r>
              <a:t/>
            </a:r>
            <a:endParaRPr sz="2900"/>
          </a:p>
        </p:txBody>
      </p:sp>
      <p:sp>
        <p:nvSpPr>
          <p:cNvPr id="92" name="Google Shape;92;p18"/>
          <p:cNvSpPr txBox="1"/>
          <p:nvPr>
            <p:ph idx="1" type="body"/>
          </p:nvPr>
        </p:nvSpPr>
        <p:spPr>
          <a:xfrm>
            <a:off x="489275" y="1207450"/>
            <a:ext cx="3656100" cy="35841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Clr>
                <a:schemeClr val="lt1"/>
              </a:buClr>
              <a:buSzPts val="1800"/>
              <a:buChar char="●"/>
            </a:pPr>
            <a:r>
              <a:rPr lang="en">
                <a:solidFill>
                  <a:schemeClr val="lt1"/>
                </a:solidFill>
              </a:rPr>
              <a:t>This graph helps in understanding the distribution of data across different medical specialties.</a:t>
            </a:r>
            <a:br>
              <a:rPr lang="en">
                <a:solidFill>
                  <a:schemeClr val="lt1"/>
                </a:solidFill>
              </a:rPr>
            </a:br>
            <a:endParaRPr>
              <a:solidFill>
                <a:schemeClr val="lt1"/>
              </a:solidFill>
            </a:endParaRPr>
          </a:p>
          <a:p>
            <a:pPr indent="-342900" lvl="0" marL="457200" rtl="0" algn="l">
              <a:lnSpc>
                <a:spcPct val="100000"/>
              </a:lnSpc>
              <a:spcBef>
                <a:spcPts val="0"/>
              </a:spcBef>
              <a:spcAft>
                <a:spcPts val="0"/>
              </a:spcAft>
              <a:buClr>
                <a:schemeClr val="lt1"/>
              </a:buClr>
              <a:buSzPts val="1800"/>
              <a:buChar char="●"/>
            </a:pPr>
            <a:r>
              <a:rPr lang="en">
                <a:solidFill>
                  <a:schemeClr val="lt1"/>
                </a:solidFill>
              </a:rPr>
              <a:t>Based on this we removed the underrepresented specialties which ensures the classifier </a:t>
            </a:r>
            <a:r>
              <a:rPr b="1" lang="en">
                <a:solidFill>
                  <a:srgbClr val="36E9FD"/>
                </a:solidFill>
              </a:rPr>
              <a:t>focuses on specialties with sufficient data to learn patterns</a:t>
            </a:r>
            <a:r>
              <a:rPr lang="en">
                <a:solidFill>
                  <a:schemeClr val="lt1"/>
                </a:solidFill>
              </a:rPr>
              <a:t> effectively</a:t>
            </a:r>
            <a:endParaRPr>
              <a:solidFill>
                <a:schemeClr val="lt1"/>
              </a:solidFill>
            </a:endParaRPr>
          </a:p>
        </p:txBody>
      </p:sp>
      <p:pic>
        <p:nvPicPr>
          <p:cNvPr id="93" name="Google Shape;93;p18"/>
          <p:cNvPicPr preferRelativeResize="0"/>
          <p:nvPr/>
        </p:nvPicPr>
        <p:blipFill rotWithShape="1">
          <a:blip r:embed="rId3">
            <a:alphaModFix/>
          </a:blip>
          <a:srcRect b="0" l="0" r="5222" t="0"/>
          <a:stretch/>
        </p:blipFill>
        <p:spPr>
          <a:xfrm>
            <a:off x="4367675" y="1044250"/>
            <a:ext cx="4404724" cy="3469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idx="1" type="body"/>
          </p:nvPr>
        </p:nvSpPr>
        <p:spPr>
          <a:xfrm>
            <a:off x="311700" y="351775"/>
            <a:ext cx="3700500" cy="4217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523"/>
              <a:buNone/>
            </a:pPr>
            <a:r>
              <a:rPr lang="en" sz="1555">
                <a:solidFill>
                  <a:schemeClr val="lt1"/>
                </a:solidFill>
              </a:rPr>
              <a:t>This graph shows the </a:t>
            </a:r>
            <a:r>
              <a:rPr lang="en" sz="1555">
                <a:solidFill>
                  <a:schemeClr val="lt1"/>
                </a:solidFill>
              </a:rPr>
              <a:t>number of transcriptions for the top 21 categories.</a:t>
            </a:r>
            <a:endParaRPr sz="1555">
              <a:solidFill>
                <a:schemeClr val="lt1"/>
              </a:solidFill>
            </a:endParaRPr>
          </a:p>
          <a:p>
            <a:pPr indent="0" lvl="0" marL="0" rtl="0" algn="l">
              <a:lnSpc>
                <a:spcPct val="105000"/>
              </a:lnSpc>
              <a:spcBef>
                <a:spcPts val="1200"/>
              </a:spcBef>
              <a:spcAft>
                <a:spcPts val="0"/>
              </a:spcAft>
              <a:buSzPts val="523"/>
              <a:buNone/>
            </a:pPr>
            <a:r>
              <a:rPr b="1" lang="en" sz="1555">
                <a:solidFill>
                  <a:schemeClr val="dk1"/>
                </a:solidFill>
                <a:highlight>
                  <a:schemeClr val="accent6"/>
                </a:highlight>
              </a:rPr>
              <a:t>We are keeping the top 6 categories:  Cardiovascular/Pulmonary, General Medicine, Neurology, Orthopedic, Radiology, and Surgery</a:t>
            </a:r>
            <a:endParaRPr sz="1555">
              <a:solidFill>
                <a:schemeClr val="dk1"/>
              </a:solidFill>
              <a:highlight>
                <a:schemeClr val="accent6"/>
              </a:highlight>
            </a:endParaRPr>
          </a:p>
          <a:p>
            <a:pPr indent="0" lvl="0" marL="0" rtl="0" algn="l">
              <a:lnSpc>
                <a:spcPct val="105000"/>
              </a:lnSpc>
              <a:spcBef>
                <a:spcPts val="1200"/>
              </a:spcBef>
              <a:spcAft>
                <a:spcPts val="1200"/>
              </a:spcAft>
              <a:buSzPts val="523"/>
              <a:buNone/>
            </a:pPr>
            <a:r>
              <a:t/>
            </a:r>
            <a:endParaRPr sz="1555">
              <a:solidFill>
                <a:schemeClr val="lt1"/>
              </a:solidFill>
            </a:endParaRPr>
          </a:p>
        </p:txBody>
      </p:sp>
      <p:pic>
        <p:nvPicPr>
          <p:cNvPr id="99" name="Google Shape;99;p19"/>
          <p:cNvPicPr preferRelativeResize="0"/>
          <p:nvPr/>
        </p:nvPicPr>
        <p:blipFill rotWithShape="1">
          <a:blip r:embed="rId3">
            <a:alphaModFix/>
          </a:blip>
          <a:srcRect b="0" l="-1419" r="0" t="0"/>
          <a:stretch/>
        </p:blipFill>
        <p:spPr>
          <a:xfrm>
            <a:off x="3868800" y="187325"/>
            <a:ext cx="5182100" cy="4476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933850" y="526275"/>
            <a:ext cx="6972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2900">
                <a:solidFill>
                  <a:srgbClr val="00FFFF"/>
                </a:solidFill>
              </a:rPr>
              <a:t>Data Preprocessing </a:t>
            </a:r>
            <a:endParaRPr b="1"/>
          </a:p>
        </p:txBody>
      </p:sp>
      <p:sp>
        <p:nvSpPr>
          <p:cNvPr id="105" name="Google Shape;105;p20"/>
          <p:cNvSpPr txBox="1"/>
          <p:nvPr>
            <p:ph idx="1" type="body"/>
          </p:nvPr>
        </p:nvSpPr>
        <p:spPr>
          <a:xfrm>
            <a:off x="1092400" y="1160925"/>
            <a:ext cx="6768900" cy="3227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lt1"/>
              </a:buClr>
              <a:buSzPts val="1800"/>
              <a:buChar char="●"/>
            </a:pPr>
            <a:r>
              <a:rPr lang="en">
                <a:solidFill>
                  <a:schemeClr val="lt1"/>
                </a:solidFill>
              </a:rPr>
              <a:t>Wrote a comprehensive cleaning function for removing hyphens, HTML Tags, URL, special characters,etc since this data was scraped from the web</a:t>
            </a:r>
            <a:r>
              <a:rPr lang="en">
                <a:solidFill>
                  <a:schemeClr val="lt1"/>
                </a:solidFill>
              </a:rPr>
              <a:t>.</a:t>
            </a:r>
            <a:br>
              <a:rPr lang="en">
                <a:solidFill>
                  <a:schemeClr val="lt1"/>
                </a:solidFill>
              </a:rPr>
            </a:b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Performed lemmatization and stopwords removal</a:t>
            </a:r>
            <a:br>
              <a:rPr lang="en">
                <a:solidFill>
                  <a:schemeClr val="lt1"/>
                </a:solidFill>
              </a:rPr>
            </a:b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Performed feature engineering by combining categories belonging to similar domain (</a:t>
            </a:r>
            <a:r>
              <a:rPr i="1" lang="en">
                <a:solidFill>
                  <a:schemeClr val="lt1"/>
                </a:solidFill>
              </a:rPr>
              <a:t>Consult - History and Physical</a:t>
            </a:r>
            <a:r>
              <a:rPr lang="en">
                <a:solidFill>
                  <a:schemeClr val="lt1"/>
                </a:solidFill>
              </a:rPr>
              <a:t> and </a:t>
            </a:r>
            <a:r>
              <a:rPr i="1" lang="en">
                <a:solidFill>
                  <a:schemeClr val="lt1"/>
                </a:solidFill>
              </a:rPr>
              <a:t>General Medicine</a:t>
            </a:r>
            <a:r>
              <a:rPr lang="en">
                <a:solidFill>
                  <a:schemeClr val="lt1"/>
                </a:solidFill>
              </a:rPr>
              <a:t>) &amp; (</a:t>
            </a:r>
            <a:r>
              <a:rPr i="1" lang="en">
                <a:solidFill>
                  <a:schemeClr val="lt1"/>
                </a:solidFill>
              </a:rPr>
              <a:t>Neurosurgery</a:t>
            </a:r>
            <a:r>
              <a:rPr lang="en">
                <a:solidFill>
                  <a:schemeClr val="lt1"/>
                </a:solidFill>
              </a:rPr>
              <a:t> and </a:t>
            </a:r>
            <a:r>
              <a:rPr i="1" lang="en">
                <a:solidFill>
                  <a:schemeClr val="lt1"/>
                </a:solidFill>
              </a:rPr>
              <a:t>Neurology</a:t>
            </a:r>
            <a:r>
              <a:rPr lang="en">
                <a:solidFill>
                  <a:schemeClr val="lt1"/>
                </a:solidFill>
              </a:rPr>
              <a:t>)</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943375" y="716425"/>
            <a:ext cx="6972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2900">
                <a:solidFill>
                  <a:srgbClr val="00FFFF"/>
                </a:solidFill>
              </a:rPr>
              <a:t>Vectoriza</a:t>
            </a:r>
            <a:r>
              <a:rPr b="1" lang="en" sz="2900">
                <a:solidFill>
                  <a:srgbClr val="00FFFF"/>
                </a:solidFill>
              </a:rPr>
              <a:t>tion techniques</a:t>
            </a:r>
            <a:r>
              <a:rPr b="1" lang="en"/>
              <a:t> </a:t>
            </a:r>
            <a:endParaRPr b="1"/>
          </a:p>
        </p:txBody>
      </p:sp>
      <p:sp>
        <p:nvSpPr>
          <p:cNvPr id="111" name="Google Shape;111;p21"/>
          <p:cNvSpPr txBox="1"/>
          <p:nvPr>
            <p:ph idx="1" type="body"/>
          </p:nvPr>
        </p:nvSpPr>
        <p:spPr>
          <a:xfrm>
            <a:off x="1120920" y="1484175"/>
            <a:ext cx="2974200" cy="3227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lt1"/>
              </a:buClr>
              <a:buSzPts val="1800"/>
              <a:buChar char="●"/>
            </a:pPr>
            <a:r>
              <a:rPr lang="en">
                <a:solidFill>
                  <a:schemeClr val="lt1"/>
                </a:solidFill>
              </a:rPr>
              <a:t>TF IDF</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Word2vec</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ClinicalBERT</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CFAFA"/>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